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257" r:id="rId26"/>
    <p:sldId id="259" r:id="rId27"/>
    <p:sldId id="262" r:id="rId28"/>
    <p:sldId id="260" r:id="rId29"/>
    <p:sldId id="264" r:id="rId30"/>
    <p:sldId id="258" r:id="rId31"/>
    <p:sldId id="265" r:id="rId32"/>
    <p:sldId id="263" r:id="rId33"/>
    <p:sldId id="261"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75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2BE0A-3A48-4653-B8E8-B0A5699FF4E3}" type="datetimeFigureOut">
              <a:rPr lang="es-CO" smtClean="0"/>
              <a:pPr/>
              <a:t>21/04/2014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67B8-5D4D-4085-B09C-C1A7E9077575}" type="slidenum">
              <a:rPr lang="es-CO" smtClean="0"/>
              <a:pPr/>
              <a:t>‹Nº›</a:t>
            </a:fld>
            <a:endParaRPr lang="es-CO"/>
          </a:p>
        </p:txBody>
      </p:sp>
    </p:spTree>
    <p:extLst>
      <p:ext uri="{BB962C8B-B14F-4D97-AF65-F5344CB8AC3E}">
        <p14:creationId xmlns="" xmlns:p14="http://schemas.microsoft.com/office/powerpoint/2010/main" val="101961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4FC67B8-5D4D-4085-B09C-C1A7E9077575}" type="slidenum">
              <a:rPr lang="es-CO" smtClean="0"/>
              <a:pPr/>
              <a:t>27</a:t>
            </a:fld>
            <a:endParaRPr lang="es-CO"/>
          </a:p>
        </p:txBody>
      </p:sp>
    </p:spTree>
    <p:extLst>
      <p:ext uri="{BB962C8B-B14F-4D97-AF65-F5344CB8AC3E}">
        <p14:creationId xmlns="" xmlns:p14="http://schemas.microsoft.com/office/powerpoint/2010/main" val="250512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ADF456F-5116-4E30-918F-ADC675B08904}" type="datetimeFigureOut">
              <a:rPr lang="es-CO" smtClean="0"/>
              <a:pPr/>
              <a:t>21/04/2014</a:t>
            </a:fld>
            <a:endParaRPr lang="es-CO"/>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O"/>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76CF8551-ED73-493E-B9AE-77D04CB0B2F7}"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ADF456F-5116-4E30-918F-ADC675B08904}" type="datetimeFigureOut">
              <a:rPr lang="es-CO" smtClean="0"/>
              <a:pPr/>
              <a:t>21/04/2014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6CF8551-ED73-493E-B9AE-77D04CB0B2F7}"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5ADF456F-5116-4E30-918F-ADC675B08904}" type="datetimeFigureOut">
              <a:rPr lang="es-CO" smtClean="0"/>
              <a:pPr/>
              <a:t>21/04/2014</a:t>
            </a:fld>
            <a:endParaRPr lang="es-CO"/>
          </a:p>
        </p:txBody>
      </p:sp>
      <p:sp>
        <p:nvSpPr>
          <p:cNvPr id="5" name="4 Marcador de pie de página"/>
          <p:cNvSpPr>
            <a:spLocks noGrp="1"/>
          </p:cNvSpPr>
          <p:nvPr>
            <p:ph type="ftr" sz="quarter" idx="11"/>
          </p:nvPr>
        </p:nvSpPr>
        <p:spPr>
          <a:xfrm>
            <a:off x="457201" y="6248207"/>
            <a:ext cx="5573483" cy="365125"/>
          </a:xfrm>
        </p:spPr>
        <p:txBody>
          <a:bodyPr/>
          <a:lstStyle/>
          <a:p>
            <a:endParaRPr lang="es-CO"/>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76CF8551-ED73-493E-B9AE-77D04CB0B2F7}"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ADF456F-5116-4E30-918F-ADC675B08904}" type="datetimeFigureOut">
              <a:rPr lang="es-CO" smtClean="0"/>
              <a:pPr/>
              <a:t>21/04/2014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76CF8551-ED73-493E-B9AE-77D04CB0B2F7}" type="slidenum">
              <a:rPr lang="es-CO" smtClean="0"/>
              <a:pPr/>
              <a:t>‹Nº›</a:t>
            </a:fld>
            <a:endParaRPr lang="es-CO"/>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ADF456F-5116-4E30-918F-ADC675B08904}" type="datetimeFigureOut">
              <a:rPr lang="es-CO" smtClean="0"/>
              <a:pPr/>
              <a:t>21/04/2014</a:t>
            </a:fld>
            <a:endParaRPr lang="es-CO"/>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6CF8551-ED73-493E-B9AE-77D04CB0B2F7}" type="slidenum">
              <a:rPr lang="es-CO" smtClean="0"/>
              <a:pPr/>
              <a:t>‹Nº›</a:t>
            </a:fld>
            <a:endParaRPr lang="es-CO"/>
          </a:p>
        </p:txBody>
      </p:sp>
      <p:sp>
        <p:nvSpPr>
          <p:cNvPr id="14" name="13 Marcador de pie de página"/>
          <p:cNvSpPr>
            <a:spLocks noGrp="1"/>
          </p:cNvSpPr>
          <p:nvPr>
            <p:ph type="ftr" sz="quarter" idx="12"/>
          </p:nvPr>
        </p:nvSpPr>
        <p:spPr/>
        <p:txBody>
          <a:bodyPr/>
          <a:lstStyle/>
          <a:p>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5ADF456F-5116-4E30-918F-ADC675B08904}" type="datetimeFigureOut">
              <a:rPr lang="es-CO" smtClean="0"/>
              <a:pPr/>
              <a:t>21/04/2014</a:t>
            </a:fld>
            <a:endParaRPr lang="es-CO"/>
          </a:p>
        </p:txBody>
      </p:sp>
      <p:sp>
        <p:nvSpPr>
          <p:cNvPr id="10" name="9 Marcador de número de diapositiva"/>
          <p:cNvSpPr>
            <a:spLocks noGrp="1"/>
          </p:cNvSpPr>
          <p:nvPr>
            <p:ph type="sldNum" sz="quarter" idx="16"/>
          </p:nvPr>
        </p:nvSpPr>
        <p:spPr/>
        <p:txBody>
          <a:bodyPr rtlCol="0"/>
          <a:lstStyle/>
          <a:p>
            <a:fld id="{76CF8551-ED73-493E-B9AE-77D04CB0B2F7}" type="slidenum">
              <a:rPr lang="es-CO" smtClean="0"/>
              <a:pPr/>
              <a:t>‹Nº›</a:t>
            </a:fld>
            <a:endParaRPr lang="es-CO"/>
          </a:p>
        </p:txBody>
      </p:sp>
      <p:sp>
        <p:nvSpPr>
          <p:cNvPr id="12" name="11 Marcador de pie de página"/>
          <p:cNvSpPr>
            <a:spLocks noGrp="1"/>
          </p:cNvSpPr>
          <p:nvPr>
            <p:ph type="ftr" sz="quarter" idx="17"/>
          </p:nvPr>
        </p:nvSpPr>
        <p:spPr/>
        <p:txBody>
          <a:bodyPr rtlCol="0"/>
          <a:lstStyle/>
          <a:p>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ADF456F-5116-4E30-918F-ADC675B08904}" type="datetimeFigureOut">
              <a:rPr lang="es-CO" smtClean="0"/>
              <a:pPr/>
              <a:t>21/04/2014</a:t>
            </a:fld>
            <a:endParaRPr lang="es-CO"/>
          </a:p>
        </p:txBody>
      </p:sp>
      <p:sp>
        <p:nvSpPr>
          <p:cNvPr id="12" name="11 Marcador de número de diapositiva"/>
          <p:cNvSpPr>
            <a:spLocks noGrp="1"/>
          </p:cNvSpPr>
          <p:nvPr>
            <p:ph type="sldNum" sz="quarter" idx="16"/>
          </p:nvPr>
        </p:nvSpPr>
        <p:spPr/>
        <p:txBody>
          <a:bodyPr rtlCol="0"/>
          <a:lstStyle/>
          <a:p>
            <a:fld id="{76CF8551-ED73-493E-B9AE-77D04CB0B2F7}" type="slidenum">
              <a:rPr lang="es-CO" smtClean="0"/>
              <a:pPr/>
              <a:t>‹Nº›</a:t>
            </a:fld>
            <a:endParaRPr lang="es-CO"/>
          </a:p>
        </p:txBody>
      </p:sp>
      <p:sp>
        <p:nvSpPr>
          <p:cNvPr id="14" name="13 Marcador de pie de página"/>
          <p:cNvSpPr>
            <a:spLocks noGrp="1"/>
          </p:cNvSpPr>
          <p:nvPr>
            <p:ph type="ftr" sz="quarter" idx="17"/>
          </p:nvPr>
        </p:nvSpPr>
        <p:spPr/>
        <p:txBody>
          <a:bodyPr rtlCol="0"/>
          <a:lstStyle/>
          <a:p>
            <a:endParaRPr lang="es-CO"/>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ADF456F-5116-4E30-918F-ADC675B08904}" type="datetimeFigureOut">
              <a:rPr lang="es-CO" smtClean="0"/>
              <a:pPr/>
              <a:t>21/04/2014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76CF8551-ED73-493E-B9AE-77D04CB0B2F7}"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ADF456F-5116-4E30-918F-ADC675B08904}" type="datetimeFigureOut">
              <a:rPr lang="es-CO" smtClean="0"/>
              <a:pPr/>
              <a:t>21/04/2014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76CF8551-ED73-493E-B9AE-77D04CB0B2F7}"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ADF456F-5116-4E30-918F-ADC675B08904}" type="datetimeFigureOut">
              <a:rPr lang="es-CO" smtClean="0"/>
              <a:pPr/>
              <a:t>21/04/2014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76CF8551-ED73-493E-B9AE-77D04CB0B2F7}" type="slidenum">
              <a:rPr lang="es-CO" smtClean="0"/>
              <a:pPr/>
              <a:t>‹Nº›</a:t>
            </a:fld>
            <a:endParaRPr lang="es-CO"/>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5ADF456F-5116-4E30-918F-ADC675B08904}" type="datetimeFigureOut">
              <a:rPr lang="es-CO" smtClean="0"/>
              <a:pPr/>
              <a:t>21/04/2014</a:t>
            </a:fld>
            <a:endParaRPr lang="es-CO"/>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76CF8551-ED73-493E-B9AE-77D04CB0B2F7}" type="slidenum">
              <a:rPr lang="es-CO" smtClean="0"/>
              <a:pPr/>
              <a:t>‹Nº›</a:t>
            </a:fld>
            <a:endParaRPr lang="es-CO"/>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O"/>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ADF456F-5116-4E30-918F-ADC675B08904}" type="datetimeFigureOut">
              <a:rPr lang="es-CO" smtClean="0"/>
              <a:pPr/>
              <a:t>21/04/2014</a:t>
            </a:fld>
            <a:endParaRPr lang="es-CO"/>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O"/>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6CF8551-ED73-493E-B9AE-77D04CB0B2F7}"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www.semana.com/photos/1484/ImgArticulo_T2_78116_2011131_125717.jp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es.wikipedia.org/wiki/13_de_septiembre"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a:xfrm>
            <a:off x="1643063" y="1446213"/>
            <a:ext cx="6357937" cy="3162300"/>
          </a:xfrm>
          <a:ln>
            <a:solidFill>
              <a:schemeClr val="tx1"/>
            </a:solidFill>
          </a:ln>
        </p:spPr>
        <p:txBody>
          <a:bodyPr>
            <a:normAutofit fontScale="90000"/>
          </a:bodyPr>
          <a:lstStyle/>
          <a:p>
            <a:pPr algn="ctr" eaLnBrk="1" fontAlgn="auto" hangingPunct="1">
              <a:spcAft>
                <a:spcPts val="0"/>
              </a:spcAft>
              <a:defRPr/>
            </a:pPr>
            <a:r>
              <a:rPr lang="es-CO" sz="7200" dirty="0" smtClean="0">
                <a:solidFill>
                  <a:schemeClr val="tx2">
                    <a:satMod val="130000"/>
                  </a:schemeClr>
                </a:solidFill>
                <a:latin typeface="Comic Sans MS" pitchFamily="66" charset="0"/>
              </a:rPr>
              <a:t>COLOMBIA</a:t>
            </a:r>
            <a:br>
              <a:rPr lang="es-CO" sz="7200" dirty="0" smtClean="0">
                <a:solidFill>
                  <a:schemeClr val="tx2">
                    <a:satMod val="130000"/>
                  </a:schemeClr>
                </a:solidFill>
                <a:latin typeface="Comic Sans MS" pitchFamily="66" charset="0"/>
              </a:rPr>
            </a:br>
            <a:r>
              <a:rPr lang="es-CO" sz="7200" dirty="0" smtClean="0">
                <a:solidFill>
                  <a:schemeClr val="tx2">
                    <a:satMod val="130000"/>
                  </a:schemeClr>
                </a:solidFill>
                <a:latin typeface="Comic Sans MS" pitchFamily="66" charset="0"/>
              </a:rPr>
              <a:t>2° MITAD DEL SIGLO XX </a:t>
            </a:r>
            <a:endParaRPr lang="es-ES" sz="7200" dirty="0" smtClean="0">
              <a:solidFill>
                <a:schemeClr val="tx2">
                  <a:satMod val="13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gortiz\Mis documentos\Historia 11° 2007 - 08\Imágines Colombia siglo XIX\2405255[1].jpg"/>
          <p:cNvPicPr>
            <a:picLocks noGrp="1" noChangeAspect="1" noChangeArrowheads="1"/>
          </p:cNvPicPr>
          <p:nvPr>
            <p:ph sz="quarter"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928688" y="357188"/>
            <a:ext cx="4786312" cy="3000375"/>
          </a:xfrm>
        </p:spPr>
        <p:txBody>
          <a:bodyPr>
            <a:normAutofit fontScale="92500" lnSpcReduction="20000"/>
          </a:bodyPr>
          <a:lstStyle/>
          <a:p>
            <a:pPr marL="365760" indent="-283464" algn="just" eaLnBrk="1" fontAlgn="auto" hangingPunct="1">
              <a:spcAft>
                <a:spcPts val="0"/>
              </a:spcAft>
              <a:buFont typeface="Wingdings 2"/>
              <a:buChar char=""/>
              <a:defRPr/>
            </a:pPr>
            <a:r>
              <a:rPr lang="es-MX" dirty="0" smtClean="0"/>
              <a:t>En 1950 ascendió al poder Laureano Gómez, quien utilizó a las FFMM para acabar con el “Bandolerismo”  (liberales y  autodefensas campesinas alzadas en armas); anuló las leyes que favorecían al obrero y la formación de sindicatos. </a:t>
            </a:r>
          </a:p>
        </p:txBody>
      </p:sp>
      <p:pic>
        <p:nvPicPr>
          <p:cNvPr id="18435" name="Picture 6" descr="http://restauracionacional.org/wp-content/uploads/2011/04/IMAGEN-7826979-2.jpg"/>
          <p:cNvPicPr>
            <a:picLocks noChangeAspect="1" noChangeArrowheads="1"/>
          </p:cNvPicPr>
          <p:nvPr/>
        </p:nvPicPr>
        <p:blipFill>
          <a:blip r:embed="rId2"/>
          <a:srcRect/>
          <a:stretch>
            <a:fillRect/>
          </a:stretch>
        </p:blipFill>
        <p:spPr bwMode="auto">
          <a:xfrm>
            <a:off x="5929313" y="285750"/>
            <a:ext cx="2667000" cy="2786063"/>
          </a:xfrm>
          <a:prstGeom prst="rect">
            <a:avLst/>
          </a:prstGeom>
          <a:noFill/>
          <a:ln w="9525">
            <a:noFill/>
            <a:miter lim="800000"/>
            <a:headEnd/>
            <a:tailEnd/>
          </a:ln>
        </p:spPr>
      </p:pic>
      <p:pic>
        <p:nvPicPr>
          <p:cNvPr id="18436" name="Picture 12" descr="http://www.puntodelectura.com/uploads/imagenes/libro/portada/201102/portada-bandoleros-gamonales-campesinos_grande.jpg"/>
          <p:cNvPicPr>
            <a:picLocks noChangeAspect="1" noChangeArrowheads="1"/>
          </p:cNvPicPr>
          <p:nvPr/>
        </p:nvPicPr>
        <p:blipFill>
          <a:blip r:embed="rId3"/>
          <a:srcRect/>
          <a:stretch>
            <a:fillRect/>
          </a:stretch>
        </p:blipFill>
        <p:spPr bwMode="auto">
          <a:xfrm>
            <a:off x="1357313" y="3357563"/>
            <a:ext cx="2357437" cy="3248025"/>
          </a:xfrm>
          <a:prstGeom prst="rect">
            <a:avLst/>
          </a:prstGeom>
          <a:noFill/>
          <a:ln w="9525">
            <a:noFill/>
            <a:miter lim="800000"/>
            <a:headEnd/>
            <a:tailEnd/>
          </a:ln>
        </p:spPr>
      </p:pic>
      <p:pic>
        <p:nvPicPr>
          <p:cNvPr id="18437" name="Picture 8" descr="http://www.elespectador.com/files/images/febmar2010/8e753eaa6487085417bde92bc2ce4818.jpg"/>
          <p:cNvPicPr>
            <a:picLocks noChangeAspect="1" noChangeArrowheads="1"/>
          </p:cNvPicPr>
          <p:nvPr/>
        </p:nvPicPr>
        <p:blipFill>
          <a:blip r:embed="rId4"/>
          <a:srcRect/>
          <a:stretch>
            <a:fillRect/>
          </a:stretch>
        </p:blipFill>
        <p:spPr bwMode="auto">
          <a:xfrm>
            <a:off x="3929063" y="3357563"/>
            <a:ext cx="4929187" cy="325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7613" y="285750"/>
            <a:ext cx="7497762" cy="1143000"/>
          </a:xfrm>
          <a:ln>
            <a:solidFill>
              <a:schemeClr val="tx1"/>
            </a:solidFill>
          </a:ln>
        </p:spPr>
        <p:txBody>
          <a:bodyPr>
            <a:normAutofit fontScale="90000"/>
          </a:bodyPr>
          <a:lstStyle/>
          <a:p>
            <a:pPr algn="ctr" eaLnBrk="1" fontAlgn="auto" hangingPunct="1">
              <a:spcAft>
                <a:spcPts val="0"/>
              </a:spcAft>
              <a:defRPr/>
            </a:pPr>
            <a:r>
              <a:rPr lang="es-CO" dirty="0" smtClean="0">
                <a:solidFill>
                  <a:schemeClr val="tx2">
                    <a:satMod val="130000"/>
                  </a:schemeClr>
                </a:solidFill>
              </a:rPr>
              <a:t>BATALLÓN COLOMBIA:</a:t>
            </a:r>
            <a:br>
              <a:rPr lang="es-CO" dirty="0" smtClean="0">
                <a:solidFill>
                  <a:schemeClr val="tx2">
                    <a:satMod val="130000"/>
                  </a:schemeClr>
                </a:solidFill>
              </a:rPr>
            </a:br>
            <a:r>
              <a:rPr lang="es-CO" dirty="0" smtClean="0">
                <a:solidFill>
                  <a:schemeClr val="tx2">
                    <a:satMod val="130000"/>
                  </a:schemeClr>
                </a:solidFill>
              </a:rPr>
              <a:t>GUERRA DE COREA 1950 - 52</a:t>
            </a:r>
            <a:endParaRPr lang="es-ES" dirty="0">
              <a:solidFill>
                <a:schemeClr val="tx2">
                  <a:satMod val="130000"/>
                </a:schemeClr>
              </a:solidFill>
            </a:endParaRPr>
          </a:p>
        </p:txBody>
      </p:sp>
      <p:pic>
        <p:nvPicPr>
          <p:cNvPr id="19459" name="Picture 2" descr="http://www.semana.com/photos/1484/ImgArticulo_T1_78084_2011131_125521.jpg"/>
          <p:cNvPicPr>
            <a:picLocks noChangeAspect="1" noChangeArrowheads="1"/>
          </p:cNvPicPr>
          <p:nvPr/>
        </p:nvPicPr>
        <p:blipFill>
          <a:blip r:embed="rId2"/>
          <a:srcRect/>
          <a:stretch>
            <a:fillRect/>
          </a:stretch>
        </p:blipFill>
        <p:spPr bwMode="auto">
          <a:xfrm>
            <a:off x="142875" y="1714500"/>
            <a:ext cx="4357688" cy="4929188"/>
          </a:xfrm>
          <a:prstGeom prst="rect">
            <a:avLst/>
          </a:prstGeom>
          <a:noFill/>
          <a:ln w="9525">
            <a:noFill/>
            <a:miter lim="800000"/>
            <a:headEnd/>
            <a:tailEnd/>
          </a:ln>
        </p:spPr>
      </p:pic>
      <p:pic>
        <p:nvPicPr>
          <p:cNvPr id="19460" name="Picture 4" descr="El 19 de mayo de 1951, el Batallón Colombia se despidió de Bogotá con un desfile en la Plaza de Bolívar.">
            <a:hlinkClick r:id="rId3"/>
          </p:cNvPr>
          <p:cNvPicPr>
            <a:picLocks noChangeAspect="1" noChangeArrowheads="1"/>
          </p:cNvPicPr>
          <p:nvPr/>
        </p:nvPicPr>
        <p:blipFill>
          <a:blip r:embed="rId4"/>
          <a:srcRect/>
          <a:stretch>
            <a:fillRect/>
          </a:stretch>
        </p:blipFill>
        <p:spPr bwMode="auto">
          <a:xfrm>
            <a:off x="4643438" y="1714500"/>
            <a:ext cx="4067175"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00125" y="2357438"/>
            <a:ext cx="4608513" cy="1714500"/>
          </a:xfrm>
          <a:ln>
            <a:solidFill>
              <a:schemeClr val="tx1"/>
            </a:solidFill>
          </a:ln>
        </p:spPr>
        <p:txBody>
          <a:bodyPr>
            <a:noAutofit/>
          </a:bodyPr>
          <a:lstStyle/>
          <a:p>
            <a:pPr marL="288000" indent="-283464" algn="just" eaLnBrk="1" fontAlgn="auto" hangingPunct="1">
              <a:spcAft>
                <a:spcPts val="0"/>
              </a:spcAft>
              <a:buFont typeface="Wingdings 2" pitchFamily="18" charset="2"/>
              <a:buNone/>
              <a:defRPr/>
            </a:pPr>
            <a:r>
              <a:rPr lang="es-MX" sz="1800" dirty="0" smtClean="0">
                <a:latin typeface="Arial" pitchFamily="34" charset="0"/>
                <a:cs typeface="Arial" pitchFamily="34" charset="0"/>
              </a:rPr>
              <a:t>    En 1953 toma el poder Gustavo Rojas Pinilla, el cual ofreció una amnistía a los alzados en armas, quienes en ese mismo año iniciaron la entrega de armas en diferentes zonas del territorio colombiano.</a:t>
            </a:r>
          </a:p>
          <a:p>
            <a:pPr marL="365760" indent="-283464" algn="just" eaLnBrk="1" fontAlgn="auto" hangingPunct="1">
              <a:spcAft>
                <a:spcPts val="0"/>
              </a:spcAft>
              <a:buFont typeface="Wingdings 2"/>
              <a:buChar char=""/>
              <a:defRPr/>
            </a:pPr>
            <a:endParaRPr lang="es-ES" sz="1800" dirty="0">
              <a:latin typeface="Arial" pitchFamily="34" charset="0"/>
              <a:cs typeface="Arial" pitchFamily="34" charset="0"/>
            </a:endParaRPr>
          </a:p>
        </p:txBody>
      </p:sp>
      <p:pic>
        <p:nvPicPr>
          <p:cNvPr id="20483" name="Picture 7" descr="guerrilleros liberales"/>
          <p:cNvPicPr>
            <a:picLocks noChangeAspect="1" noChangeArrowheads="1"/>
          </p:cNvPicPr>
          <p:nvPr/>
        </p:nvPicPr>
        <p:blipFill>
          <a:blip r:embed="rId2"/>
          <a:srcRect/>
          <a:stretch>
            <a:fillRect/>
          </a:stretch>
        </p:blipFill>
        <p:spPr bwMode="auto">
          <a:xfrm>
            <a:off x="1071563" y="4143375"/>
            <a:ext cx="4572000" cy="2668588"/>
          </a:xfrm>
          <a:prstGeom prst="rect">
            <a:avLst/>
          </a:prstGeom>
          <a:noFill/>
          <a:ln w="9525">
            <a:noFill/>
            <a:miter lim="800000"/>
            <a:headEnd/>
            <a:tailEnd/>
          </a:ln>
        </p:spPr>
      </p:pic>
      <p:pic>
        <p:nvPicPr>
          <p:cNvPr id="20484" name="Picture 4" descr="Guadalupe Salcedo"/>
          <p:cNvPicPr>
            <a:picLocks noChangeAspect="1" noChangeArrowheads="1"/>
          </p:cNvPicPr>
          <p:nvPr/>
        </p:nvPicPr>
        <p:blipFill>
          <a:blip r:embed="rId3"/>
          <a:srcRect/>
          <a:stretch>
            <a:fillRect/>
          </a:stretch>
        </p:blipFill>
        <p:spPr bwMode="auto">
          <a:xfrm>
            <a:off x="5786438" y="857250"/>
            <a:ext cx="3143250" cy="5715000"/>
          </a:xfrm>
          <a:prstGeom prst="rect">
            <a:avLst/>
          </a:prstGeom>
          <a:noFill/>
          <a:ln w="9525">
            <a:noFill/>
            <a:miter lim="800000"/>
            <a:headEnd/>
            <a:tailEnd/>
          </a:ln>
        </p:spPr>
      </p:pic>
      <p:pic>
        <p:nvPicPr>
          <p:cNvPr id="20485" name="Picture 10" descr="http://www.banrepcultural.org/sites/default/files/lablaa/revistas/credencial/junio1990/images/6.jpg"/>
          <p:cNvPicPr>
            <a:picLocks noChangeAspect="1" noChangeArrowheads="1"/>
          </p:cNvPicPr>
          <p:nvPr/>
        </p:nvPicPr>
        <p:blipFill>
          <a:blip r:embed="rId4"/>
          <a:srcRect/>
          <a:stretch>
            <a:fillRect/>
          </a:stretch>
        </p:blipFill>
        <p:spPr bwMode="auto">
          <a:xfrm>
            <a:off x="1143000" y="142875"/>
            <a:ext cx="4500563"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1071563" y="285750"/>
            <a:ext cx="7643812" cy="2714625"/>
          </a:xfrm>
          <a:ln>
            <a:solidFill>
              <a:schemeClr val="tx1"/>
            </a:solidFill>
          </a:ln>
        </p:spPr>
        <p:txBody>
          <a:bodyPr>
            <a:normAutofit lnSpcReduction="10000"/>
          </a:bodyPr>
          <a:lstStyle/>
          <a:p>
            <a:pPr algn="just" eaLnBrk="1" hangingPunct="1"/>
            <a:r>
              <a:rPr lang="es-MX" sz="2400" smtClean="0"/>
              <a:t>Además se dio origen a la Asamblea Nacional Constituyente que legitimó la presencia de Rojas en el poder hasta finalizar el periodo presidencial de Laureano Gómez (1954).</a:t>
            </a:r>
          </a:p>
          <a:p>
            <a:pPr algn="just" eaLnBrk="1" hangingPunct="1"/>
            <a:r>
              <a:rPr lang="es-MX" sz="2400" smtClean="0"/>
              <a:t>Entre los aspectos importantes del gobierno de Rojas está el que otorgó a la mujer la plenitud de sus derechos civiles e inició el  primer proceso de paz en Colombia.</a:t>
            </a:r>
            <a:endParaRPr lang="es-ES" sz="2400" smtClean="0"/>
          </a:p>
          <a:p>
            <a:pPr algn="just" eaLnBrk="1" hangingPunct="1"/>
            <a:endParaRPr lang="es-ES" sz="2400" smtClean="0"/>
          </a:p>
        </p:txBody>
      </p:sp>
      <p:pic>
        <p:nvPicPr>
          <p:cNvPr id="21507" name="Picture 8" descr="http://www.cga.org.co/images/gr_rojas_pinilla.jpg"/>
          <p:cNvPicPr>
            <a:picLocks noChangeAspect="1" noChangeArrowheads="1"/>
          </p:cNvPicPr>
          <p:nvPr/>
        </p:nvPicPr>
        <p:blipFill>
          <a:blip r:embed="rId2"/>
          <a:srcRect/>
          <a:stretch>
            <a:fillRect/>
          </a:stretch>
        </p:blipFill>
        <p:spPr bwMode="auto">
          <a:xfrm>
            <a:off x="1214438" y="3143250"/>
            <a:ext cx="3160712" cy="3500438"/>
          </a:xfrm>
          <a:prstGeom prst="rect">
            <a:avLst/>
          </a:prstGeom>
          <a:ln>
            <a:noFill/>
          </a:ln>
          <a:effectLst>
            <a:outerShdw blurRad="292100" dist="139700" dir="2700000" algn="tl" rotWithShape="0">
              <a:srgbClr val="333333">
                <a:alpha val="65000"/>
              </a:srgbClr>
            </a:outerShdw>
          </a:effectLst>
        </p:spPr>
      </p:pic>
      <p:pic>
        <p:nvPicPr>
          <p:cNvPr id="21508" name="Picture 4" descr="http://www.elespectador.com/files/img_ipad/decad8bfa5a4ccc77c269e1edd8af4ce.jpg"/>
          <p:cNvPicPr>
            <a:picLocks noChangeAspect="1" noChangeArrowheads="1"/>
          </p:cNvPicPr>
          <p:nvPr/>
        </p:nvPicPr>
        <p:blipFill>
          <a:blip r:embed="rId3"/>
          <a:srcRect/>
          <a:stretch>
            <a:fillRect/>
          </a:stretch>
        </p:blipFill>
        <p:spPr bwMode="auto">
          <a:xfrm>
            <a:off x="4643438" y="3429000"/>
            <a:ext cx="4000500" cy="2928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quarter" idx="1"/>
          </p:nvPr>
        </p:nvSpPr>
        <p:spPr>
          <a:xfrm>
            <a:off x="1143000" y="214313"/>
            <a:ext cx="7500938" cy="2857500"/>
          </a:xfrm>
          <a:ln>
            <a:solidFill>
              <a:schemeClr val="tx1"/>
            </a:solidFill>
          </a:ln>
        </p:spPr>
        <p:txBody>
          <a:bodyPr>
            <a:normAutofit lnSpcReduction="10000"/>
          </a:bodyPr>
          <a:lstStyle/>
          <a:p>
            <a:pPr algn="just" eaLnBrk="1" hangingPunct="1">
              <a:lnSpc>
                <a:spcPct val="80000"/>
              </a:lnSpc>
            </a:pPr>
            <a:r>
              <a:rPr lang="es-MX" sz="2400" smtClean="0"/>
              <a:t>Implantó un impuesto a los beneficios industriales y a las exportaciones cafeteras lo que llevó al inconformismo de la oligarquía, de los comerciantes y de la Federación de cafeteros desatándose la oposición que generó la caída de Rojas Pinilla. </a:t>
            </a:r>
          </a:p>
          <a:p>
            <a:pPr algn="just" eaLnBrk="1" hangingPunct="1">
              <a:lnSpc>
                <a:spcPct val="80000"/>
              </a:lnSpc>
              <a:buFont typeface="Wingdings 2" pitchFamily="18" charset="2"/>
              <a:buNone/>
            </a:pPr>
            <a:endParaRPr lang="es-MX" sz="2400" smtClean="0"/>
          </a:p>
          <a:p>
            <a:pPr algn="just" eaLnBrk="1" hangingPunct="1">
              <a:lnSpc>
                <a:spcPct val="80000"/>
              </a:lnSpc>
            </a:pPr>
            <a:r>
              <a:rPr lang="es-MX" sz="2400" smtClean="0"/>
              <a:t>Además el 8 de junio de 1954 hubo una marcha estudiantil el cual se reprimió de manera violenta ocasionando la oposición estudiantil en el país.</a:t>
            </a:r>
          </a:p>
          <a:p>
            <a:pPr algn="just" eaLnBrk="1" hangingPunct="1">
              <a:lnSpc>
                <a:spcPct val="80000"/>
              </a:lnSpc>
              <a:buFont typeface="Wingdings" pitchFamily="2" charset="2"/>
              <a:buNone/>
            </a:pPr>
            <a:endParaRPr lang="es-MX" sz="2400" smtClean="0"/>
          </a:p>
          <a:p>
            <a:pPr algn="just" eaLnBrk="1" hangingPunct="1">
              <a:lnSpc>
                <a:spcPct val="80000"/>
              </a:lnSpc>
            </a:pPr>
            <a:endParaRPr lang="es-ES" sz="2400" smtClean="0"/>
          </a:p>
        </p:txBody>
      </p:sp>
      <p:pic>
        <p:nvPicPr>
          <p:cNvPr id="22531" name="Picture 12" descr="http://www.detihablalahistoria.com/articulos/LaImaginacionAlPoderParte2t.jpg"/>
          <p:cNvPicPr>
            <a:picLocks noChangeAspect="1" noChangeArrowheads="1"/>
          </p:cNvPicPr>
          <p:nvPr/>
        </p:nvPicPr>
        <p:blipFill>
          <a:blip r:embed="rId2"/>
          <a:srcRect/>
          <a:stretch>
            <a:fillRect/>
          </a:stretch>
        </p:blipFill>
        <p:spPr bwMode="auto">
          <a:xfrm>
            <a:off x="1714500" y="3227388"/>
            <a:ext cx="6286500" cy="34877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sz="quarter" idx="1"/>
          </p:nvPr>
        </p:nvSpPr>
        <p:spPr>
          <a:xfrm>
            <a:off x="1143000" y="428625"/>
            <a:ext cx="7358063" cy="3143250"/>
          </a:xfrm>
          <a:ln>
            <a:solidFill>
              <a:schemeClr val="tx1"/>
            </a:solidFill>
          </a:ln>
        </p:spPr>
        <p:txBody>
          <a:bodyPr/>
          <a:lstStyle/>
          <a:p>
            <a:pPr algn="just" eaLnBrk="1" hangingPunct="1"/>
            <a:r>
              <a:rPr lang="es-MX" sz="2800" smtClean="0"/>
              <a:t>Entre 1956  y 1957 se dieron los Pactos de Benidorm y el de Sitges, poblaciones españolas, donde se reunieron los líderes del partido Liberal, Alberto Lleras Camargo y el líder del partido Conservador, Laureano Gómez y firmaron un acuerdo que dio origen al Frente Nacional. </a:t>
            </a:r>
          </a:p>
          <a:p>
            <a:pPr algn="just" eaLnBrk="1" hangingPunct="1"/>
            <a:endParaRPr lang="es-ES" sz="2800" smtClean="0"/>
          </a:p>
        </p:txBody>
      </p:sp>
      <p:pic>
        <p:nvPicPr>
          <p:cNvPr id="23555" name="Picture 14" descr="http://www.eltiempo.com/100/dk100/cronologia_centenario/IMAGEN/IMAGEN-7826995-2.jpg"/>
          <p:cNvPicPr>
            <a:picLocks noChangeAspect="1" noChangeArrowheads="1"/>
          </p:cNvPicPr>
          <p:nvPr/>
        </p:nvPicPr>
        <p:blipFill>
          <a:blip r:embed="rId2"/>
          <a:srcRect/>
          <a:stretch>
            <a:fillRect/>
          </a:stretch>
        </p:blipFill>
        <p:spPr bwMode="auto">
          <a:xfrm>
            <a:off x="1785938" y="3714750"/>
            <a:ext cx="6405562"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quarter" idx="1"/>
          </p:nvPr>
        </p:nvSpPr>
        <p:spPr>
          <a:xfrm>
            <a:off x="1071563" y="428625"/>
            <a:ext cx="7429500" cy="1785938"/>
          </a:xfrm>
          <a:solidFill>
            <a:schemeClr val="accent4">
              <a:lumMod val="20000"/>
              <a:lumOff val="80000"/>
            </a:schemeClr>
          </a:solidFill>
          <a:ln>
            <a:solidFill>
              <a:schemeClr val="tx1"/>
            </a:solidFill>
          </a:ln>
        </p:spPr>
        <p:txBody>
          <a:bodyPr/>
          <a:lstStyle/>
          <a:p>
            <a:pPr algn="just" eaLnBrk="1" hangingPunct="1">
              <a:defRPr/>
            </a:pPr>
            <a:r>
              <a:rPr lang="es-MX" sz="2400" dirty="0" smtClean="0"/>
              <a:t>Este pacto Bipartidista  garantizó la gobernabilidad de uno y otro partido alternadamente durante un periodo de 16 años. </a:t>
            </a:r>
          </a:p>
          <a:p>
            <a:pPr algn="just" eaLnBrk="1" hangingPunct="1">
              <a:defRPr/>
            </a:pPr>
            <a:r>
              <a:rPr lang="es-MX" sz="2400" dirty="0" smtClean="0"/>
              <a:t>Abarcó desde 1958 hasta 1974. Sus presidentes fueron: </a:t>
            </a:r>
          </a:p>
          <a:p>
            <a:pPr algn="just" eaLnBrk="1" hangingPunct="1">
              <a:defRPr/>
            </a:pPr>
            <a:endParaRPr lang="es-MX" sz="2400" dirty="0" smtClean="0"/>
          </a:p>
          <a:p>
            <a:pPr algn="just" eaLnBrk="1" hangingPunct="1">
              <a:defRPr/>
            </a:pPr>
            <a:endParaRPr lang="es-ES" sz="2400" dirty="0" smtClean="0"/>
          </a:p>
        </p:txBody>
      </p:sp>
      <p:sp>
        <p:nvSpPr>
          <p:cNvPr id="3" name="2 Rectángulo redondeado"/>
          <p:cNvSpPr/>
          <p:nvPr/>
        </p:nvSpPr>
        <p:spPr>
          <a:xfrm>
            <a:off x="1428750" y="2428875"/>
            <a:ext cx="6572250" cy="900113"/>
          </a:xfrm>
          <a:prstGeom prst="roundRect">
            <a:avLst/>
          </a:prstGeom>
          <a:solidFill>
            <a:srgbClr val="C0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MX" dirty="0">
              <a:solidFill>
                <a:schemeClr val="bg1"/>
              </a:solidFill>
            </a:endParaRPr>
          </a:p>
          <a:p>
            <a:pPr algn="ctr">
              <a:defRPr/>
            </a:pPr>
            <a:r>
              <a:rPr lang="es-MX" dirty="0">
                <a:solidFill>
                  <a:schemeClr val="bg1"/>
                </a:solidFill>
              </a:rPr>
              <a:t>Alberto Lleras Camargo, liberal (1958 – 62)</a:t>
            </a:r>
          </a:p>
          <a:p>
            <a:pPr algn="ctr">
              <a:defRPr/>
            </a:pPr>
            <a:r>
              <a:rPr lang="es-MX" dirty="0">
                <a:solidFill>
                  <a:schemeClr val="bg1"/>
                </a:solidFill>
              </a:rPr>
              <a:t> </a:t>
            </a:r>
          </a:p>
        </p:txBody>
      </p:sp>
      <p:sp>
        <p:nvSpPr>
          <p:cNvPr id="5" name="4 Rectángulo redondeado"/>
          <p:cNvSpPr/>
          <p:nvPr/>
        </p:nvSpPr>
        <p:spPr>
          <a:xfrm>
            <a:off x="1428750" y="3500438"/>
            <a:ext cx="6572250" cy="914400"/>
          </a:xfrm>
          <a:prstGeom prst="roundRect">
            <a:avLst/>
          </a:prstGeom>
          <a:solidFill>
            <a:srgbClr val="0070C0"/>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dirty="0">
                <a:solidFill>
                  <a:schemeClr val="bg1"/>
                </a:solidFill>
              </a:rPr>
              <a:t>Guillermo León Valencia, conservador (1962 – 66)</a:t>
            </a:r>
            <a:endParaRPr lang="es-ES" dirty="0">
              <a:solidFill>
                <a:schemeClr val="bg1"/>
              </a:solidFill>
            </a:endParaRPr>
          </a:p>
        </p:txBody>
      </p:sp>
      <p:sp>
        <p:nvSpPr>
          <p:cNvPr id="6" name="5 Rectángulo redondeado"/>
          <p:cNvSpPr/>
          <p:nvPr/>
        </p:nvSpPr>
        <p:spPr>
          <a:xfrm>
            <a:off x="1428750" y="4586288"/>
            <a:ext cx="6572250" cy="914400"/>
          </a:xfrm>
          <a:prstGeom prst="roundRect">
            <a:avLst/>
          </a:prstGeom>
          <a:solidFill>
            <a:srgbClr val="C0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MX" dirty="0">
                <a:solidFill>
                  <a:schemeClr val="bg1"/>
                </a:solidFill>
              </a:rPr>
              <a:t>Carlos Lleras Restrepo, liberal (1966 – 70) </a:t>
            </a:r>
          </a:p>
        </p:txBody>
      </p:sp>
      <p:sp>
        <p:nvSpPr>
          <p:cNvPr id="7" name="6 Rectángulo redondeado"/>
          <p:cNvSpPr/>
          <p:nvPr/>
        </p:nvSpPr>
        <p:spPr>
          <a:xfrm>
            <a:off x="1428750" y="5657850"/>
            <a:ext cx="6572250" cy="914400"/>
          </a:xfrm>
          <a:prstGeom prst="roundRect">
            <a:avLst/>
          </a:prstGeom>
          <a:solidFill>
            <a:srgbClr val="0070C0"/>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dirty="0">
                <a:solidFill>
                  <a:schemeClr val="bg1"/>
                </a:solidFill>
              </a:rPr>
              <a:t>Misael Pastrana Borrero, conservador (1970 – 74).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sz="quarter" idx="1"/>
          </p:nvPr>
        </p:nvSpPr>
        <p:spPr>
          <a:xfrm>
            <a:off x="1143000" y="500063"/>
            <a:ext cx="7500938" cy="1857375"/>
          </a:xfrm>
          <a:ln>
            <a:solidFill>
              <a:schemeClr val="tx1"/>
            </a:solidFill>
          </a:ln>
        </p:spPr>
        <p:txBody>
          <a:bodyPr/>
          <a:lstStyle/>
          <a:p>
            <a:pPr algn="just" eaLnBrk="1" hangingPunct="1"/>
            <a:r>
              <a:rPr lang="es-MX" smtClean="0"/>
              <a:t>El 10 de mayo de 1957, Rojas Pinilla entregó el poder a una Junta Militar por el año que faltaba gobernar (1958)</a:t>
            </a:r>
          </a:p>
          <a:p>
            <a:pPr algn="just" eaLnBrk="1" hangingPunct="1">
              <a:buFont typeface="Wingdings 2" pitchFamily="18" charset="2"/>
              <a:buNone/>
            </a:pPr>
            <a:endParaRPr lang="es-ES" smtClean="0"/>
          </a:p>
        </p:txBody>
      </p:sp>
      <p:pic>
        <p:nvPicPr>
          <p:cNvPr id="25603" name="Picture 6" descr="http://socialesclub.files.wordpress.com/2011/06/image012.jpg"/>
          <p:cNvPicPr>
            <a:picLocks noChangeAspect="1" noChangeArrowheads="1"/>
          </p:cNvPicPr>
          <p:nvPr/>
        </p:nvPicPr>
        <p:blipFill>
          <a:blip r:embed="rId2"/>
          <a:srcRect/>
          <a:stretch>
            <a:fillRect/>
          </a:stretch>
        </p:blipFill>
        <p:spPr bwMode="auto">
          <a:xfrm>
            <a:off x="1357313" y="2571750"/>
            <a:ext cx="7143750" cy="4000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357188"/>
            <a:ext cx="7286625" cy="714375"/>
          </a:xfrm>
          <a:solidFill>
            <a:schemeClr val="bg2">
              <a:lumMod val="90000"/>
            </a:schemeClr>
          </a:solidFill>
          <a:ln>
            <a:solidFill>
              <a:schemeClr val="tx1"/>
            </a:solidFill>
          </a:ln>
        </p:spPr>
        <p:txBody>
          <a:bodyPr>
            <a:noAutofit/>
          </a:bodyPr>
          <a:lstStyle/>
          <a:p>
            <a:pPr algn="ctr" eaLnBrk="1" fontAlgn="auto" hangingPunct="1">
              <a:spcAft>
                <a:spcPts val="0"/>
              </a:spcAft>
              <a:defRPr/>
            </a:pPr>
            <a:r>
              <a:rPr lang="es-MX" sz="3200" dirty="0" smtClean="0">
                <a:solidFill>
                  <a:schemeClr val="tx2">
                    <a:satMod val="130000"/>
                  </a:schemeClr>
                </a:solidFill>
              </a:rPr>
              <a:t/>
            </a:r>
            <a:br>
              <a:rPr lang="es-MX" sz="3200" dirty="0" smtClean="0">
                <a:solidFill>
                  <a:schemeClr val="tx2">
                    <a:satMod val="130000"/>
                  </a:schemeClr>
                </a:solidFill>
              </a:rPr>
            </a:br>
            <a:r>
              <a:rPr lang="es-MX" sz="3200" dirty="0" smtClean="0">
                <a:solidFill>
                  <a:schemeClr val="tx2">
                    <a:satMod val="130000"/>
                  </a:schemeClr>
                </a:solidFill>
              </a:rPr>
              <a:t>Las consecuencias del Frente Nacional:</a:t>
            </a:r>
            <a:br>
              <a:rPr lang="es-MX" sz="3200" dirty="0" smtClean="0">
                <a:solidFill>
                  <a:schemeClr val="tx2">
                    <a:satMod val="130000"/>
                  </a:schemeClr>
                </a:solidFill>
              </a:rPr>
            </a:br>
            <a:endParaRPr lang="es-BO" sz="3200" dirty="0">
              <a:solidFill>
                <a:schemeClr val="tx2">
                  <a:satMod val="130000"/>
                </a:schemeClr>
              </a:solidFill>
            </a:endParaRPr>
          </a:p>
        </p:txBody>
      </p:sp>
      <p:sp>
        <p:nvSpPr>
          <p:cNvPr id="3" name="2 Marcador de contenido"/>
          <p:cNvSpPr>
            <a:spLocks noGrp="1"/>
          </p:cNvSpPr>
          <p:nvPr>
            <p:ph sz="quarter" idx="1"/>
          </p:nvPr>
        </p:nvSpPr>
        <p:spPr>
          <a:xfrm>
            <a:off x="1214438" y="1214438"/>
            <a:ext cx="7280275" cy="2000250"/>
          </a:xfrm>
          <a:ln>
            <a:solidFill>
              <a:schemeClr val="tx1"/>
            </a:solidFill>
          </a:ln>
        </p:spPr>
        <p:txBody>
          <a:bodyPr>
            <a:normAutofit/>
          </a:bodyPr>
          <a:lstStyle/>
          <a:p>
            <a:pPr marL="514350" indent="-514350" algn="just" eaLnBrk="1" fontAlgn="auto" hangingPunct="1">
              <a:spcAft>
                <a:spcPts val="0"/>
              </a:spcAft>
              <a:buFont typeface="+mj-lt"/>
              <a:buAutoNum type="arabicPeriod"/>
              <a:defRPr/>
            </a:pPr>
            <a:r>
              <a:rPr lang="es-MX" sz="2400" dirty="0" smtClean="0"/>
              <a:t>La violencia no se acabó, sólo cambió sus formas de expresión, siendo frecuente la delincuencia común, el bandolerismo y la presencia de grupos guerrilleros de izquierda, todo esto como respuesta a la EXCLUSIÓN POLÍTICA para las otras opciones.</a:t>
            </a:r>
          </a:p>
          <a:p>
            <a:pPr marL="365760" indent="-283464" algn="just" eaLnBrk="1" fontAlgn="auto" hangingPunct="1">
              <a:spcAft>
                <a:spcPts val="0"/>
              </a:spcAft>
              <a:buFont typeface="Wingdings 2" pitchFamily="18" charset="2"/>
              <a:buNone/>
              <a:defRPr/>
            </a:pPr>
            <a:endParaRPr lang="es-BO" sz="2400" dirty="0"/>
          </a:p>
        </p:txBody>
      </p:sp>
      <p:pic>
        <p:nvPicPr>
          <p:cNvPr id="26628" name="Picture 4" descr="http://www.anarkismo.net/attachments/jul2011/1522bogota2010.jpg"/>
          <p:cNvPicPr>
            <a:picLocks noChangeAspect="1" noChangeArrowheads="1"/>
          </p:cNvPicPr>
          <p:nvPr/>
        </p:nvPicPr>
        <p:blipFill>
          <a:blip r:embed="rId2"/>
          <a:srcRect/>
          <a:stretch>
            <a:fillRect/>
          </a:stretch>
        </p:blipFill>
        <p:spPr bwMode="auto">
          <a:xfrm>
            <a:off x="1285875" y="3286125"/>
            <a:ext cx="71437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3 Imagen" descr="http://descubrecolombia.iespana.es/Imagenes/geografia_mapa_colombia.jpg"/>
          <p:cNvPicPr>
            <a:picLocks noChangeAspect="1" noChangeArrowheads="1"/>
          </p:cNvPicPr>
          <p:nvPr/>
        </p:nvPicPr>
        <p:blipFill>
          <a:blip r:embed="rId2"/>
          <a:srcRect/>
          <a:stretch>
            <a:fillRect/>
          </a:stretch>
        </p:blipFill>
        <p:spPr bwMode="auto">
          <a:xfrm>
            <a:off x="0" y="0"/>
            <a:ext cx="4429124" cy="6858000"/>
          </a:xfrm>
          <a:prstGeom prst="rect">
            <a:avLst/>
          </a:prstGeom>
          <a:noFill/>
          <a:ln w="9525">
            <a:noFill/>
            <a:miter lim="800000"/>
            <a:headEnd/>
            <a:tailEnd/>
          </a:ln>
        </p:spPr>
      </p:pic>
      <p:pic>
        <p:nvPicPr>
          <p:cNvPr id="9219" name="Picture 2" descr="http://go.hrw.com/atlas/span_map/colombia.gif"/>
          <p:cNvPicPr>
            <a:picLocks noChangeAspect="1" noChangeArrowheads="1"/>
          </p:cNvPicPr>
          <p:nvPr/>
        </p:nvPicPr>
        <p:blipFill>
          <a:blip r:embed="rId3"/>
          <a:srcRect l="20635" r="20187"/>
          <a:stretch>
            <a:fillRect/>
          </a:stretch>
        </p:blipFill>
        <p:spPr bwMode="auto">
          <a:xfrm>
            <a:off x="4429124" y="0"/>
            <a:ext cx="47148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quarter" idx="1"/>
          </p:nvPr>
        </p:nvSpPr>
        <p:spPr>
          <a:xfrm>
            <a:off x="1071563" y="500063"/>
            <a:ext cx="7572375" cy="1928812"/>
          </a:xfrm>
          <a:ln>
            <a:solidFill>
              <a:schemeClr val="tx1"/>
            </a:solidFill>
          </a:ln>
        </p:spPr>
        <p:txBody>
          <a:bodyPr>
            <a:normAutofit/>
          </a:bodyPr>
          <a:lstStyle/>
          <a:p>
            <a:pPr marL="514350" indent="-514350" algn="just" eaLnBrk="1" fontAlgn="auto" hangingPunct="1">
              <a:spcAft>
                <a:spcPts val="0"/>
              </a:spcAft>
              <a:buFont typeface="Wingdings 2" pitchFamily="18" charset="2"/>
              <a:buNone/>
              <a:defRPr/>
            </a:pPr>
            <a:r>
              <a:rPr lang="es-MX" dirty="0" smtClean="0"/>
              <a:t>2. El debilitamiento ideológico de las dos colectividades (partidos políticos), se vio reflejado en la abstención electoral</a:t>
            </a:r>
          </a:p>
          <a:p>
            <a:pPr marL="365760" indent="-283464" algn="just" eaLnBrk="1" fontAlgn="auto" hangingPunct="1">
              <a:spcAft>
                <a:spcPts val="0"/>
              </a:spcAft>
              <a:buFont typeface="Wingdings 2" pitchFamily="18" charset="2"/>
              <a:buNone/>
              <a:defRPr/>
            </a:pPr>
            <a:endParaRPr lang="es-MX" dirty="0" smtClean="0"/>
          </a:p>
        </p:txBody>
      </p:sp>
      <p:pic>
        <p:nvPicPr>
          <p:cNvPr id="27651" name="Picture 2" descr="http://www.registraduria.gov.co/rev_electro/rev_elec_abril2010/images/elec1958_2006.jpg"/>
          <p:cNvPicPr>
            <a:picLocks noChangeAspect="1" noChangeArrowheads="1"/>
          </p:cNvPicPr>
          <p:nvPr/>
        </p:nvPicPr>
        <p:blipFill>
          <a:blip r:embed="rId2"/>
          <a:srcRect t="6585" b="62820"/>
          <a:stretch>
            <a:fillRect/>
          </a:stretch>
        </p:blipFill>
        <p:spPr bwMode="auto">
          <a:xfrm>
            <a:off x="1143000" y="2714625"/>
            <a:ext cx="7429500" cy="385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sz="quarter" idx="1"/>
          </p:nvPr>
        </p:nvSpPr>
        <p:spPr>
          <a:xfrm>
            <a:off x="1071563" y="285750"/>
            <a:ext cx="7572375" cy="1714500"/>
          </a:xfrm>
          <a:ln>
            <a:solidFill>
              <a:schemeClr val="tx1"/>
            </a:solidFill>
          </a:ln>
        </p:spPr>
        <p:txBody>
          <a:bodyPr/>
          <a:lstStyle/>
          <a:p>
            <a:pPr algn="just">
              <a:buFont typeface="Wingdings 2" pitchFamily="18" charset="2"/>
              <a:buNone/>
            </a:pPr>
            <a:r>
              <a:rPr lang="es-MX" sz="2800" smtClean="0"/>
              <a:t>3. Se presentó un proceso acelerado de  urbanización, impulsado por los conflictos agrarios y la violencia en el campo.</a:t>
            </a:r>
          </a:p>
          <a:p>
            <a:pPr algn="just"/>
            <a:endParaRPr lang="es-ES" sz="2800" smtClean="0"/>
          </a:p>
        </p:txBody>
      </p:sp>
      <p:pic>
        <p:nvPicPr>
          <p:cNvPr id="28675" name="Picture 7" descr="http://4.bp.blogspot.com/-_K8D9r9MPxE/T1T6vYP42WI/AAAAAAAAA8I/uSRJQTz7IC4/s1600/Leticia%2B1.jpg"/>
          <p:cNvPicPr>
            <a:picLocks noChangeAspect="1" noChangeArrowheads="1"/>
          </p:cNvPicPr>
          <p:nvPr/>
        </p:nvPicPr>
        <p:blipFill>
          <a:blip r:embed="rId2"/>
          <a:srcRect/>
          <a:stretch>
            <a:fillRect/>
          </a:stretch>
        </p:blipFill>
        <p:spPr bwMode="auto">
          <a:xfrm>
            <a:off x="963613" y="2143125"/>
            <a:ext cx="3679825" cy="2143125"/>
          </a:xfrm>
          <a:prstGeom prst="rect">
            <a:avLst/>
          </a:prstGeom>
          <a:noFill/>
          <a:ln w="9525">
            <a:noFill/>
            <a:miter lim="800000"/>
            <a:headEnd/>
            <a:tailEnd/>
          </a:ln>
        </p:spPr>
      </p:pic>
      <p:pic>
        <p:nvPicPr>
          <p:cNvPr id="28676" name="Picture 9" descr="http://1.bp.blogspot.com/__cizwh0witk/S3D2m8fT4NI/AAAAAAAACYg/jJ9_-U2h_Ok/s320/paras3.jpg"/>
          <p:cNvPicPr>
            <a:picLocks noChangeAspect="1" noChangeArrowheads="1"/>
          </p:cNvPicPr>
          <p:nvPr/>
        </p:nvPicPr>
        <p:blipFill>
          <a:blip r:embed="rId3"/>
          <a:srcRect/>
          <a:stretch>
            <a:fillRect/>
          </a:stretch>
        </p:blipFill>
        <p:spPr bwMode="auto">
          <a:xfrm>
            <a:off x="4786313" y="2143125"/>
            <a:ext cx="3571875" cy="2143125"/>
          </a:xfrm>
          <a:prstGeom prst="rect">
            <a:avLst/>
          </a:prstGeom>
          <a:noFill/>
          <a:ln w="9525">
            <a:noFill/>
            <a:miter lim="800000"/>
            <a:headEnd/>
            <a:tailEnd/>
          </a:ln>
        </p:spPr>
      </p:pic>
      <p:pic>
        <p:nvPicPr>
          <p:cNvPr id="10" name="Picture 8" descr="http://t2.gstatic.com/images?q=tbn:ANd9GcTvNsGZRMFh7dPaOx3AE-c7sGJHPqc-hKqxtcqwuFcJpnGs1QD_P7PEfKyoMw"/>
          <p:cNvPicPr>
            <a:picLocks noChangeAspect="1" noChangeArrowheads="1"/>
          </p:cNvPicPr>
          <p:nvPr/>
        </p:nvPicPr>
        <p:blipFill>
          <a:blip r:embed="rId4"/>
          <a:srcRect/>
          <a:stretch>
            <a:fillRect/>
          </a:stretch>
        </p:blipFill>
        <p:spPr bwMode="auto">
          <a:xfrm>
            <a:off x="1428728" y="4357694"/>
            <a:ext cx="6715172" cy="2368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http://upload.wikimedia.org/wikipedia/commons/thumb/b/ba/Republicas_marquetalia.png/200px-Republicas_marquetalia.png"/>
          <p:cNvPicPr>
            <a:picLocks noChangeAspect="1" noChangeArrowheads="1"/>
          </p:cNvPicPr>
          <p:nvPr/>
        </p:nvPicPr>
        <p:blipFill>
          <a:blip r:embed="rId2"/>
          <a:srcRect/>
          <a:stretch>
            <a:fillRect/>
          </a:stretch>
        </p:blipFill>
        <p:spPr bwMode="auto">
          <a:xfrm>
            <a:off x="214313" y="928688"/>
            <a:ext cx="4071937" cy="5786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5" name="Picture 8" descr="http://4.bp.blogspot.com/_UNk_6XhKms4/R92Ca8jxP0I/AAAAAAAACbk/oaSrYeRgfws/s400/LA+TOMA+DE+MARQUETALIA.jpg"/>
          <p:cNvPicPr>
            <a:picLocks noChangeAspect="1" noChangeArrowheads="1"/>
          </p:cNvPicPr>
          <p:nvPr/>
        </p:nvPicPr>
        <p:blipFill>
          <a:blip r:embed="rId3"/>
          <a:srcRect/>
          <a:stretch>
            <a:fillRect/>
          </a:stretch>
        </p:blipFill>
        <p:spPr bwMode="auto">
          <a:xfrm>
            <a:off x="4357688" y="928688"/>
            <a:ext cx="4500562" cy="5786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CuadroTexto"/>
          <p:cNvSpPr txBox="1"/>
          <p:nvPr/>
        </p:nvSpPr>
        <p:spPr>
          <a:xfrm>
            <a:off x="142844" y="214290"/>
            <a:ext cx="8792343" cy="58477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s-CO" sz="3200" dirty="0"/>
              <a:t>TOMA DE LAS “REPÚBLICAS INDEPENDIENTES”</a:t>
            </a:r>
            <a:endParaRPr lang="es-E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bsg.files.wordpress.com/2010/12/ya-no-basta-con-rezar.jpg"/>
          <p:cNvPicPr>
            <a:picLocks noChangeAspect="1" noChangeArrowheads="1"/>
          </p:cNvPicPr>
          <p:nvPr/>
        </p:nvPicPr>
        <p:blipFill>
          <a:blip r:embed="rId2"/>
          <a:srcRect/>
          <a:stretch>
            <a:fillRect/>
          </a:stretch>
        </p:blipFill>
        <p:spPr bwMode="auto">
          <a:xfrm>
            <a:off x="357188" y="214313"/>
            <a:ext cx="4500562" cy="3429000"/>
          </a:xfrm>
          <a:prstGeom prst="rect">
            <a:avLst/>
          </a:prstGeom>
          <a:noFill/>
          <a:ln w="9525">
            <a:noFill/>
            <a:miter lim="800000"/>
            <a:headEnd/>
            <a:tailEnd/>
          </a:ln>
        </p:spPr>
      </p:pic>
      <p:sp>
        <p:nvSpPr>
          <p:cNvPr id="3" name="2 Rectángulo"/>
          <p:cNvSpPr/>
          <p:nvPr/>
        </p:nvSpPr>
        <p:spPr>
          <a:xfrm>
            <a:off x="357188" y="3852863"/>
            <a:ext cx="4500562" cy="2862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defRPr/>
            </a:pPr>
            <a:r>
              <a:rPr lang="es-ES" i="1" dirty="0"/>
              <a:t>“La Teología de la Liberación es un movimiento que anuncia la necesidad de la participación cristiana en los procesos sociales en la liberación de las clases bajas oprimidas económicamente y políticamente. Afirma la validez de cualquier medio para alcanzar esta liberación. Incluso recomiendan el conflicto armado, como necesario, si todos los medios pacíficos fracasan</a:t>
            </a:r>
            <a:endParaRPr lang="es-ES" dirty="0"/>
          </a:p>
        </p:txBody>
      </p:sp>
      <p:pic>
        <p:nvPicPr>
          <p:cNvPr id="30724" name="Picture 4" descr="http://www.webislam.com/media/image/2009/03/teologia_liberacion.jpg"/>
          <p:cNvPicPr>
            <a:picLocks noChangeAspect="1" noChangeArrowheads="1"/>
          </p:cNvPicPr>
          <p:nvPr/>
        </p:nvPicPr>
        <p:blipFill>
          <a:blip r:embed="rId3"/>
          <a:srcRect/>
          <a:stretch>
            <a:fillRect/>
          </a:stretch>
        </p:blipFill>
        <p:spPr bwMode="auto">
          <a:xfrm>
            <a:off x="5072063" y="285750"/>
            <a:ext cx="3857625"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 xmlns:a14="http://schemas.microsoft.com/office/drawing/2010/main">
                  <a14:imgLayer r:embed="rId3">
                    <a14:imgEffect>
                      <a14:artisticMosiaicBubbles/>
                    </a14:imgEffect>
                    <a14:imgEffect>
                      <a14:sharpenSoften amount="29000"/>
                    </a14:imgEffect>
                    <a14:imgEffect>
                      <a14:colorTemperature colorTemp="4200"/>
                    </a14:imgEffect>
                    <a14:imgEffect>
                      <a14:saturation sat="81000"/>
                    </a14:imgEffect>
                    <a14:imgEffect>
                      <a14:brightnessContrast bright="36000" contrast="-10000"/>
                    </a14:imgEffect>
                  </a14:imgLayer>
                </a14:imgProps>
              </a:ext>
              <a:ext uri="{28A0092B-C50C-407E-A947-70E740481C1C}">
                <a14:useLocalDpi xmlns="" xmlns:a14="http://schemas.microsoft.com/office/drawing/2010/main" val="0"/>
              </a:ext>
            </a:extLst>
          </a:blip>
          <a:stretch>
            <a:fillRect/>
          </a:stretch>
        </p:blipFill>
        <p:spPr>
          <a:xfrm>
            <a:off x="31034" y="-27384"/>
            <a:ext cx="9151100" cy="6858000"/>
          </a:xfrm>
          <a:prstGeom prst="rect">
            <a:avLst/>
          </a:prstGeom>
        </p:spPr>
      </p:pic>
      <p:sp>
        <p:nvSpPr>
          <p:cNvPr id="2" name="1 Título"/>
          <p:cNvSpPr>
            <a:spLocks noGrp="1"/>
          </p:cNvSpPr>
          <p:nvPr>
            <p:ph type="ctrTitle"/>
          </p:nvPr>
        </p:nvSpPr>
        <p:spPr>
          <a:xfrm>
            <a:off x="685800" y="2130425"/>
            <a:ext cx="7772400" cy="1271191"/>
          </a:xfrm>
        </p:spPr>
        <p:txBody>
          <a:bodyPr/>
          <a:lstStyle/>
          <a:p>
            <a:r>
              <a:rPr lang="es-CO" b="1" dirty="0">
                <a:solidFill>
                  <a:srgbClr val="00B050"/>
                </a:solidFill>
              </a:rPr>
              <a:t>COLOMBIA DESDE 1974 A 1990</a:t>
            </a:r>
          </a:p>
        </p:txBody>
      </p:sp>
      <p:sp>
        <p:nvSpPr>
          <p:cNvPr id="3" name="2 Subtítulo"/>
          <p:cNvSpPr>
            <a:spLocks noGrp="1"/>
          </p:cNvSpPr>
          <p:nvPr>
            <p:ph type="subTitle" idx="1"/>
          </p:nvPr>
        </p:nvSpPr>
        <p:spPr>
          <a:xfrm>
            <a:off x="1371600" y="3401616"/>
            <a:ext cx="6512768" cy="2475656"/>
          </a:xfrm>
        </p:spPr>
        <p:txBody>
          <a:bodyPr>
            <a:normAutofit/>
          </a:bodyPr>
          <a:lstStyle/>
          <a:p>
            <a:r>
              <a:rPr lang="es-CO" dirty="0" smtClean="0">
                <a:solidFill>
                  <a:srgbClr val="FFFF00"/>
                </a:solidFill>
              </a:rPr>
              <a:t>   NARCOTRAFICO </a:t>
            </a:r>
          </a:p>
          <a:p>
            <a:r>
              <a:rPr lang="es-CO" dirty="0" smtClean="0">
                <a:solidFill>
                  <a:srgbClr val="FFFF00"/>
                </a:solidFill>
              </a:rPr>
              <a:t>PARAMILITARISMO </a:t>
            </a:r>
          </a:p>
          <a:p>
            <a:r>
              <a:rPr lang="es-CO" dirty="0" smtClean="0">
                <a:solidFill>
                  <a:srgbClr val="FFFF00"/>
                </a:solidFill>
              </a:rPr>
              <a:t>TERRORISMO</a:t>
            </a:r>
          </a:p>
          <a:p>
            <a:r>
              <a:rPr lang="es-CO" dirty="0" smtClean="0">
                <a:solidFill>
                  <a:srgbClr val="FFFF00"/>
                </a:solidFill>
              </a:rPr>
              <a:t>GUERRILLA</a:t>
            </a:r>
          </a:p>
          <a:p>
            <a:endParaRPr lang="es-CO" dirty="0" smtClean="0"/>
          </a:p>
        </p:txBody>
      </p:sp>
    </p:spTree>
    <p:extLst>
      <p:ext uri="{BB962C8B-B14F-4D97-AF65-F5344CB8AC3E}">
        <p14:creationId xmlns="" xmlns:p14="http://schemas.microsoft.com/office/powerpoint/2010/main" val="24711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mistad.net/thumbs/fondos-para-presentaciones-colores-oscuros_4883636561773357.jpg"/>
          <p:cNvPicPr>
            <a:picLocks noChangeAspect="1" noChangeArrowheads="1"/>
          </p:cNvPicPr>
          <p:nvPr/>
        </p:nvPicPr>
        <p:blipFill>
          <a:blip r:embed="rId2">
            <a:extLst>
              <a:ext uri="{BEBA8EAE-BF5A-486C-A8C5-ECC9F3942E4B}">
                <a14:imgProps xmlns="" xmlns:a14="http://schemas.microsoft.com/office/drawing/2010/main">
                  <a14:imgLayer r:embed="rId3">
                    <a14:imgEffect>
                      <a14:artisticWatercolorSponge/>
                    </a14:imgEffect>
                  </a14:imgLayer>
                </a14:imgProps>
              </a:ex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CO" b="1" dirty="0" smtClean="0"/>
              <a:t>COLOMBIA DESDE 1974 A 1990</a:t>
            </a:r>
            <a:endParaRPr lang="es-CO" dirty="0"/>
          </a:p>
        </p:txBody>
      </p:sp>
      <p:sp>
        <p:nvSpPr>
          <p:cNvPr id="3" name="2 Marcador de contenido"/>
          <p:cNvSpPr>
            <a:spLocks noGrp="1"/>
          </p:cNvSpPr>
          <p:nvPr>
            <p:ph sz="quarter" idx="1"/>
          </p:nvPr>
        </p:nvSpPr>
        <p:spPr/>
        <p:txBody>
          <a:bodyPr>
            <a:normAutofit/>
          </a:bodyPr>
          <a:lstStyle/>
          <a:p>
            <a:pPr marL="0" indent="0">
              <a:buNone/>
            </a:pPr>
            <a:endParaRPr lang="es-CO" sz="1800" dirty="0"/>
          </a:p>
          <a:p>
            <a:r>
              <a:rPr lang="es-CO" sz="2000" dirty="0" smtClean="0"/>
              <a:t>DESDE 1974 COLOMBIA FUE  LIDERADA POR CINCO LIBERALES Y  TRES CONSERVADORES, QUE TUVIERON QUE ENFRENTAR LOS GRANDES CAMBIOS  DE FIN DE SIGLO XX.</a:t>
            </a:r>
          </a:p>
          <a:p>
            <a:endParaRPr lang="es-CO" sz="2000" dirty="0" smtClean="0"/>
          </a:p>
          <a:p>
            <a:r>
              <a:rPr lang="es-CO" sz="2000" dirty="0" smtClean="0"/>
              <a:t>ELLOS FUERON:</a:t>
            </a:r>
          </a:p>
          <a:p>
            <a:pPr marL="0" indent="0">
              <a:buNone/>
            </a:pPr>
            <a:r>
              <a:rPr lang="es-CO" sz="2000" dirty="0" smtClean="0"/>
              <a:t> 	ALFONSO LOPEZ M. 	Liberal	 	Periodo  1974  - 1978</a:t>
            </a:r>
          </a:p>
          <a:p>
            <a:pPr marL="0" indent="0">
              <a:buNone/>
            </a:pPr>
            <a:r>
              <a:rPr lang="es-CO" sz="2000" dirty="0"/>
              <a:t>	</a:t>
            </a:r>
            <a:r>
              <a:rPr lang="es-CO" sz="2000" dirty="0" smtClean="0"/>
              <a:t>JULIO CESAR TURBAY	Liberal	 	Periodo  1978  - 1982</a:t>
            </a:r>
          </a:p>
          <a:p>
            <a:pPr marL="0" indent="0">
              <a:buNone/>
            </a:pPr>
            <a:r>
              <a:rPr lang="es-CO" sz="2000" dirty="0"/>
              <a:t>	</a:t>
            </a:r>
            <a:r>
              <a:rPr lang="es-CO" sz="2000" dirty="0" smtClean="0"/>
              <a:t>BELISARIO BETANCUR	Conservador	Periodo  1982  - 1986 </a:t>
            </a:r>
          </a:p>
          <a:p>
            <a:pPr marL="0" indent="0">
              <a:buNone/>
            </a:pPr>
            <a:r>
              <a:rPr lang="es-CO" sz="2000" dirty="0"/>
              <a:t>	</a:t>
            </a:r>
            <a:r>
              <a:rPr lang="es-CO" sz="2000" dirty="0" smtClean="0"/>
              <a:t>VIRGILIO BARCO		Liberal		Periodo  1986  - 1990</a:t>
            </a:r>
            <a:endParaRPr lang="es-CO" sz="2000" dirty="0"/>
          </a:p>
        </p:txBody>
      </p:sp>
    </p:spTree>
    <p:extLst>
      <p:ext uri="{BB962C8B-B14F-4D97-AF65-F5344CB8AC3E}">
        <p14:creationId xmlns="" xmlns:p14="http://schemas.microsoft.com/office/powerpoint/2010/main" val="264255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mistad.net/thumbs/fondos-para-presentaciones-colores-oscuros_4883636561773357.jpg"/>
          <p:cNvPicPr>
            <a:picLocks noChangeAspect="1" noChangeArrowheads="1"/>
          </p:cNvPicPr>
          <p:nvPr/>
        </p:nvPicPr>
        <p:blipFill>
          <a:blip r:embed="rId2">
            <a:extLst>
              <a:ext uri="{BEBA8EAE-BF5A-486C-A8C5-ECC9F3942E4B}">
                <a14:imgProps xmlns="" xmlns:a14="http://schemas.microsoft.com/office/drawing/2010/main">
                  <a14:imgLayer r:embed="rId3">
                    <a14:imgEffect>
                      <a14:artisticWatercolorSponge/>
                    </a14:imgEffect>
                  </a14:imgLayer>
                </a14:imgProps>
              </a:ext>
              <a:ext uri="{28A0092B-C50C-407E-A947-70E740481C1C}">
                <a14:useLocalDpi xmlns="" xmlns:a14="http://schemas.microsoft.com/office/drawing/2010/main" val="0"/>
              </a:ext>
            </a:extLst>
          </a:blip>
          <a:srcRect/>
          <a:stretch>
            <a:fillRect/>
          </a:stretch>
        </p:blipFill>
        <p:spPr bwMode="auto">
          <a:xfrm>
            <a:off x="0" y="20892"/>
            <a:ext cx="9143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457200" y="274638"/>
            <a:ext cx="8229600" cy="778098"/>
          </a:xfrm>
        </p:spPr>
        <p:txBody>
          <a:bodyPr>
            <a:normAutofit/>
          </a:bodyPr>
          <a:lstStyle/>
          <a:p>
            <a:r>
              <a:rPr lang="es-CO" sz="3200" b="1" dirty="0"/>
              <a:t>COLOMBIA DESDE 1974 A 1990</a:t>
            </a:r>
            <a:endParaRPr lang="es-CO" sz="3200" dirty="0"/>
          </a:p>
        </p:txBody>
      </p:sp>
      <p:sp>
        <p:nvSpPr>
          <p:cNvPr id="3" name="2 Marcador de contenido"/>
          <p:cNvSpPr>
            <a:spLocks noGrp="1"/>
          </p:cNvSpPr>
          <p:nvPr>
            <p:ph sz="quarter" idx="1"/>
          </p:nvPr>
        </p:nvSpPr>
        <p:spPr>
          <a:xfrm>
            <a:off x="457200" y="1196752"/>
            <a:ext cx="5266928" cy="5400600"/>
          </a:xfrm>
        </p:spPr>
        <p:txBody>
          <a:bodyPr>
            <a:normAutofit lnSpcReduction="10000"/>
          </a:bodyPr>
          <a:lstStyle/>
          <a:p>
            <a:pPr marL="0" indent="0">
              <a:buNone/>
            </a:pPr>
            <a:r>
              <a:rPr lang="es-CO" sz="2400" b="1" dirty="0"/>
              <a:t>Alfonso López </a:t>
            </a:r>
            <a:r>
              <a:rPr lang="es-CO" sz="2400" b="1" dirty="0" err="1" smtClean="0"/>
              <a:t>Michelsen</a:t>
            </a:r>
            <a:r>
              <a:rPr lang="es-CO" sz="2400" b="1" dirty="0" smtClean="0"/>
              <a:t>  1974-1978</a:t>
            </a:r>
          </a:p>
          <a:p>
            <a:pPr marL="0" indent="0" algn="just">
              <a:buNone/>
            </a:pPr>
            <a:r>
              <a:rPr lang="es-CO" sz="2400" dirty="0"/>
              <a:t>López </a:t>
            </a:r>
            <a:r>
              <a:rPr lang="es-CO" sz="2400" dirty="0" err="1"/>
              <a:t>Michelsen</a:t>
            </a:r>
            <a:r>
              <a:rPr lang="es-CO" sz="2400" dirty="0"/>
              <a:t> fundó el Movimiento Revolucionario Liberal (MRL), como expresión de rebeldía y con el propósito de resguardar al liberalismo de los riesgos que implicaba la instauración del bipartidismo en el poder. </a:t>
            </a:r>
            <a:endParaRPr lang="es-CO" sz="2400" dirty="0" smtClean="0"/>
          </a:p>
          <a:p>
            <a:pPr marL="0" indent="0" algn="just">
              <a:buNone/>
            </a:pPr>
            <a:r>
              <a:rPr lang="es-CO" sz="2400" dirty="0"/>
              <a:t>En su discurso de posesión, el 7 de agosto de 1974, prometió al país "cerrar la brecha" entre la población campesina y urbana, trabajar por mejorar la situación del cincuenta por ciento más pobre de la población, y promover el cambio. Esta fue la tesis principal de su campaña electoral, que llamó el "Mandato claro".</a:t>
            </a:r>
            <a:endParaRPr lang="es-CO" sz="2400" b="1" dirty="0" smtClean="0"/>
          </a:p>
          <a:p>
            <a:pPr marL="0" indent="0" algn="just">
              <a:buNone/>
            </a:pPr>
            <a:endParaRPr lang="es-CO" sz="2400" b="1" dirty="0" smtClean="0"/>
          </a:p>
          <a:p>
            <a:pPr marL="0" indent="0">
              <a:buNone/>
            </a:pPr>
            <a:endParaRPr lang="es-CO" sz="2400" b="1" dirty="0"/>
          </a:p>
        </p:txBody>
      </p:sp>
      <p:pic>
        <p:nvPicPr>
          <p:cNvPr id="5" name="4 Marcador de contenido"/>
          <p:cNvPicPr>
            <a:picLocks noGrp="1" noChangeAspect="1"/>
          </p:cNvPicPr>
          <p:nvPr>
            <p:ph sz="quarter" idx="2"/>
          </p:nvPr>
        </p:nvPicPr>
        <p:blipFill>
          <a:blip r:embed="rId4">
            <a:extLst>
              <a:ext uri="{28A0092B-C50C-407E-A947-70E740481C1C}">
                <a14:useLocalDpi xmlns="" xmlns:a14="http://schemas.microsoft.com/office/drawing/2010/main" val="0"/>
              </a:ext>
            </a:extLst>
          </a:blip>
          <a:stretch>
            <a:fillRect/>
          </a:stretch>
        </p:blipFill>
        <p:spPr>
          <a:xfrm>
            <a:off x="5796136" y="1412776"/>
            <a:ext cx="3168352" cy="4608512"/>
          </a:xfrm>
        </p:spPr>
      </p:pic>
    </p:spTree>
    <p:extLst>
      <p:ext uri="{BB962C8B-B14F-4D97-AF65-F5344CB8AC3E}">
        <p14:creationId xmlns="" xmlns:p14="http://schemas.microsoft.com/office/powerpoint/2010/main" val="308167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8)">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out)">
                                      <p:cBhvr>
                                        <p:cTn id="16" dur="2000"/>
                                        <p:tgtEl>
                                          <p:spTgt spid="3">
                                            <p:txEl>
                                              <p:pRg st="0" end="0"/>
                                            </p:txEl>
                                          </p:spTgt>
                                        </p:tgtEl>
                                      </p:cBhvr>
                                    </p:animEffect>
                                  </p:childTnLst>
                                </p:cTn>
                              </p:par>
                              <p:par>
                                <p:cTn id="17" presetID="6" presetClass="entr" presetSubtype="32"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esktop\Imagen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Título"/>
          <p:cNvSpPr>
            <a:spLocks noGrp="1"/>
          </p:cNvSpPr>
          <p:nvPr>
            <p:ph type="title"/>
          </p:nvPr>
        </p:nvSpPr>
        <p:spPr/>
        <p:txBody>
          <a:bodyPr>
            <a:normAutofit/>
          </a:bodyPr>
          <a:lstStyle/>
          <a:p>
            <a:r>
              <a:rPr lang="es-CO" sz="3200" b="1" dirty="0"/>
              <a:t>COLOMBIA DESDE 1974 A 1990</a:t>
            </a:r>
            <a:endParaRPr lang="es-CO" sz="3200" dirty="0"/>
          </a:p>
        </p:txBody>
      </p:sp>
      <p:sp>
        <p:nvSpPr>
          <p:cNvPr id="6" name="5 Marcador de contenido"/>
          <p:cNvSpPr>
            <a:spLocks noGrp="1"/>
          </p:cNvSpPr>
          <p:nvPr>
            <p:ph sz="quarter" idx="1"/>
          </p:nvPr>
        </p:nvSpPr>
        <p:spPr/>
        <p:txBody>
          <a:bodyPr>
            <a:normAutofit fontScale="85000" lnSpcReduction="10000"/>
          </a:bodyPr>
          <a:lstStyle/>
          <a:p>
            <a:pPr marL="0" indent="0" algn="just">
              <a:buNone/>
            </a:pPr>
            <a:r>
              <a:rPr lang="es-CO" sz="2400" dirty="0" smtClean="0"/>
              <a:t>A trav</a:t>
            </a:r>
            <a:r>
              <a:rPr lang="es-CO" sz="2400" dirty="0"/>
              <a:t>é</a:t>
            </a:r>
            <a:r>
              <a:rPr lang="es-CO" sz="2400" dirty="0" smtClean="0"/>
              <a:t>s del plan de desarrollo llamado “Para cerrar la brecha”, fortaleció la industria y mejoro el nivel de empleo.</a:t>
            </a:r>
          </a:p>
          <a:p>
            <a:pPr marL="0" indent="0" algn="just">
              <a:buNone/>
            </a:pPr>
            <a:endParaRPr lang="es-CO" sz="2400" dirty="0" smtClean="0"/>
          </a:p>
          <a:p>
            <a:pPr marL="0" indent="0" algn="just">
              <a:buNone/>
            </a:pPr>
            <a:r>
              <a:rPr lang="es-CO" sz="2400" dirty="0" smtClean="0"/>
              <a:t>Pero, aun cuando el gobierno de López consiguió, mejoras significativas, el alto costo de vida continuo aumento vertiginosamente. En un solo año el costo de vida aumento hasta en un 40 % , se presentaron huelgas ante el inconformismo.</a:t>
            </a:r>
            <a:endParaRPr lang="es-CO" sz="2400" dirty="0"/>
          </a:p>
          <a:p>
            <a:pPr marL="0" indent="0" algn="just">
              <a:buNone/>
            </a:pPr>
            <a:r>
              <a:rPr lang="es-CO" sz="2400" dirty="0" smtClean="0"/>
              <a:t>Construyeron </a:t>
            </a:r>
            <a:r>
              <a:rPr lang="es-CO" sz="2400" dirty="0"/>
              <a:t>gasoductos y </a:t>
            </a:r>
            <a:r>
              <a:rPr lang="es-CO" sz="2400" dirty="0" smtClean="0"/>
              <a:t>oleoductos; </a:t>
            </a:r>
            <a:r>
              <a:rPr lang="es-CO" sz="2400" dirty="0"/>
              <a:t>se estructuró un plan de generación de </a:t>
            </a:r>
            <a:r>
              <a:rPr lang="es-CO" sz="2400" dirty="0" smtClean="0"/>
              <a:t>energía; </a:t>
            </a:r>
            <a:r>
              <a:rPr lang="es-CO" sz="2400" dirty="0"/>
              <a:t>se realizaron planes de vivienda para 246 mil familias; se destinaron </a:t>
            </a:r>
            <a:r>
              <a:rPr lang="es-CO" sz="2400" dirty="0" smtClean="0"/>
              <a:t>millones </a:t>
            </a:r>
            <a:r>
              <a:rPr lang="es-CO" sz="2400" dirty="0"/>
              <a:t>de pesos a planes de salud y se abrieron 30 nuevos hospitales; se destinaron </a:t>
            </a:r>
            <a:r>
              <a:rPr lang="es-CO" sz="2400" dirty="0" smtClean="0"/>
              <a:t>otros miles </a:t>
            </a:r>
            <a:r>
              <a:rPr lang="es-CO" sz="2400" dirty="0"/>
              <a:t>para la educación; se creó un millón de cupos para los cuatro niveles educativos; se invirtieron </a:t>
            </a:r>
            <a:r>
              <a:rPr lang="es-CO" sz="2400" dirty="0" smtClean="0"/>
              <a:t>millones </a:t>
            </a:r>
            <a:r>
              <a:rPr lang="es-CO" sz="2400" dirty="0"/>
              <a:t>de pesos en construcciones escolares; se destinaron </a:t>
            </a:r>
            <a:r>
              <a:rPr lang="es-CO" sz="2400" dirty="0" smtClean="0"/>
              <a:t> otra parte para </a:t>
            </a:r>
            <a:r>
              <a:rPr lang="es-CO" sz="2400" dirty="0"/>
              <a:t>vías de comunicación y </a:t>
            </a:r>
            <a:r>
              <a:rPr lang="es-CO" sz="2400" dirty="0" smtClean="0"/>
              <a:t> </a:t>
            </a:r>
            <a:r>
              <a:rPr lang="es-CO" sz="2400" dirty="0"/>
              <a:t>para mejorar los puertos marítimos: Además, hubo bonanza cafetera y se abrió la carrera militar para la mujer.</a:t>
            </a:r>
            <a:endParaRPr lang="es-CO" sz="2400" dirty="0" smtClean="0"/>
          </a:p>
          <a:p>
            <a:pPr marL="0" indent="0" algn="just">
              <a:buNone/>
            </a:pPr>
            <a:endParaRPr lang="es-CO" sz="2400" dirty="0"/>
          </a:p>
          <a:p>
            <a:pPr marL="0" indent="0" algn="just">
              <a:buNone/>
            </a:pPr>
            <a:endParaRPr lang="es-CO" dirty="0"/>
          </a:p>
        </p:txBody>
      </p:sp>
    </p:spTree>
    <p:extLst>
      <p:ext uri="{BB962C8B-B14F-4D97-AF65-F5344CB8AC3E}">
        <p14:creationId xmlns="" xmlns:p14="http://schemas.microsoft.com/office/powerpoint/2010/main" val="3848472762"/>
      </p:ext>
    </p:extLst>
  </p:cSld>
  <p:clrMapOvr>
    <a:masterClrMapping/>
  </p:clrMapOvr>
  <mc:AlternateContent xmlns:mc="http://schemas.openxmlformats.org/markup-compatibility/2006">
    <mc:Choice xmlns=""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5"/>
                                        </p:tgtEl>
                                      </p:cBhvr>
                                      <p:to x="80000" y="100000"/>
                                    </p:animScale>
                                    <p:anim by="(#ppt_w*0.10)" calcmode="lin" valueType="num">
                                      <p:cBhvr>
                                        <p:cTn id="7" dur="250" autoRev="1" fill="hold">
                                          <p:stCondLst>
                                            <p:cond delay="0"/>
                                          </p:stCondLst>
                                        </p:cTn>
                                        <p:tgtEl>
                                          <p:spTgt spid="5"/>
                                        </p:tgtEl>
                                        <p:attrNameLst>
                                          <p:attrName>ppt_x</p:attrName>
                                        </p:attrNameLst>
                                      </p:cBhvr>
                                    </p:anim>
                                    <p:anim by="(-#ppt_w*0.10)" calcmode="lin" valueType="num">
                                      <p:cBhvr>
                                        <p:cTn id="8" dur="250" autoRev="1" fill="hold">
                                          <p:stCondLst>
                                            <p:cond delay="0"/>
                                          </p:stCondLst>
                                        </p:cTn>
                                        <p:tgtEl>
                                          <p:spTgt spid="5"/>
                                        </p:tgtEl>
                                        <p:attrNameLst>
                                          <p:attrName>ppt_y</p:attrName>
                                        </p:attrNameLst>
                                      </p:cBhvr>
                                    </p:anim>
                                    <p:animRot by="-480000">
                                      <p:cBhvr>
                                        <p:cTn id="9" dur="250" autoRev="1" fill="hold">
                                          <p:stCondLst>
                                            <p:cond delay="0"/>
                                          </p:stCondLst>
                                        </p:cTn>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nodeType="clickEffect">
                                  <p:stCondLst>
                                    <p:cond delay="0"/>
                                  </p:stCondLst>
                                  <p:childTnLst>
                                    <p:animEffect transition="out" filter="checkerboard(across)">
                                      <p:cBhvr>
                                        <p:cTn id="13" dur="500"/>
                                        <p:tgtEl>
                                          <p:spTgt spid="6">
                                            <p:txEl>
                                              <p:pRg st="0" end="0"/>
                                            </p:txEl>
                                          </p:spTgt>
                                        </p:tgtEl>
                                      </p:cBhvr>
                                    </p:animEffect>
                                    <p:set>
                                      <p:cBhvr>
                                        <p:cTn id="14"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6">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mistad.net/thumbs/fondos-para-presentaciones-colores-oscuros_4883636561773357.jpg"/>
          <p:cNvPicPr>
            <a:picLocks noChangeAspect="1" noChangeArrowheads="1"/>
          </p:cNvPicPr>
          <p:nvPr/>
        </p:nvPicPr>
        <p:blipFill>
          <a:blip r:embed="rId2">
            <a:extLst>
              <a:ext uri="{BEBA8EAE-BF5A-486C-A8C5-ECC9F3942E4B}">
                <a14:imgProps xmlns="" xmlns:a14="http://schemas.microsoft.com/office/drawing/2010/main">
                  <a14:imgLayer r:embed="rId3">
                    <a14:imgEffect>
                      <a14:artisticWatercolorSponge/>
                    </a14:imgEffect>
                  </a14:imgLayer>
                </a14:imgProps>
              </a:ext>
              <a:ext uri="{28A0092B-C50C-407E-A947-70E740481C1C}">
                <a14:useLocalDpi xmlns=""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CO" sz="3200" b="1" dirty="0"/>
              <a:t>COLOMBIA DESDE 1974 A 1990</a:t>
            </a:r>
            <a:endParaRPr lang="es-CO" sz="3200" dirty="0"/>
          </a:p>
        </p:txBody>
      </p:sp>
      <p:sp>
        <p:nvSpPr>
          <p:cNvPr id="4" name="3 Marcador de contenido"/>
          <p:cNvSpPr>
            <a:spLocks noGrp="1"/>
          </p:cNvSpPr>
          <p:nvPr>
            <p:ph sz="quarter" idx="1"/>
          </p:nvPr>
        </p:nvSpPr>
        <p:spPr>
          <a:xfrm>
            <a:off x="302738" y="1600201"/>
            <a:ext cx="5709422" cy="4493096"/>
          </a:xfrm>
        </p:spPr>
        <p:txBody>
          <a:bodyPr>
            <a:normAutofit fontScale="85000" lnSpcReduction="20000"/>
          </a:bodyPr>
          <a:lstStyle/>
          <a:p>
            <a:pPr marL="0" indent="0">
              <a:buNone/>
            </a:pPr>
            <a:r>
              <a:rPr lang="es-CO" sz="2400" b="1" dirty="0" smtClean="0"/>
              <a:t>JULIO CESAR TURBA  1978- 1982</a:t>
            </a:r>
          </a:p>
          <a:p>
            <a:pPr marL="0" indent="0">
              <a:buNone/>
            </a:pPr>
            <a:endParaRPr lang="es-CO" sz="1400" dirty="0" smtClean="0">
              <a:hlinkClick r:id="rId4" tooltip="13 de septiembre"/>
            </a:endParaRPr>
          </a:p>
          <a:p>
            <a:pPr marL="0" indent="0" algn="just">
              <a:buNone/>
            </a:pPr>
            <a:r>
              <a:rPr lang="es-CO" sz="1600" dirty="0" smtClean="0"/>
              <a:t>Creo  el Plan de Integración Nacional (PIN), </a:t>
            </a:r>
            <a:r>
              <a:rPr lang="es-CO" sz="1400" dirty="0"/>
              <a:t> cuyos objetivos fueron la descentralización económica y el mejoramiento general de la población mediante la integración del </a:t>
            </a:r>
            <a:r>
              <a:rPr lang="es-CO" sz="1400" dirty="0" smtClean="0"/>
              <a:t>país.</a:t>
            </a:r>
          </a:p>
          <a:p>
            <a:pPr marL="0" indent="0" algn="just">
              <a:buNone/>
            </a:pPr>
            <a:r>
              <a:rPr lang="es-CO" sz="1600" dirty="0" smtClean="0"/>
              <a:t>Impulso la generación de la energía eléctrica. </a:t>
            </a:r>
            <a:r>
              <a:rPr lang="es-CO" sz="1400" dirty="0"/>
              <a:t> construyeron las centrales de San Carlos, Paraíso, la Guaca, el Cerrejón y </a:t>
            </a:r>
            <a:r>
              <a:rPr lang="es-CO" sz="1400" dirty="0" smtClean="0"/>
              <a:t>Zipaquirá.</a:t>
            </a:r>
          </a:p>
          <a:p>
            <a:pPr marL="0" indent="0" algn="just">
              <a:buNone/>
            </a:pPr>
            <a:r>
              <a:rPr lang="es-CO" sz="1600" dirty="0" smtClean="0"/>
              <a:t>Fomento la explotación petrolera y carbonífera. </a:t>
            </a:r>
            <a:r>
              <a:rPr lang="es-CO" sz="1600" dirty="0"/>
              <a:t> Se elaboró el proyecto minero que permitió la exploración de las minas de carbón de El Cerrejón y de níquel en </a:t>
            </a:r>
            <a:r>
              <a:rPr lang="es-CO" sz="1600" dirty="0" smtClean="0"/>
              <a:t>Cerro matoso.</a:t>
            </a:r>
          </a:p>
          <a:p>
            <a:pPr marL="0" indent="0" algn="just">
              <a:buNone/>
            </a:pPr>
            <a:r>
              <a:rPr lang="es-CO" sz="1400" dirty="0" err="1" smtClean="0"/>
              <a:t>Lla</a:t>
            </a:r>
            <a:r>
              <a:rPr lang="es-CO" sz="1400" dirty="0" smtClean="0"/>
              <a:t> </a:t>
            </a:r>
            <a:r>
              <a:rPr lang="es-CO" sz="1400" dirty="0"/>
              <a:t>construcción de obras </a:t>
            </a:r>
            <a:r>
              <a:rPr lang="es-CO" sz="1400" dirty="0" smtClean="0"/>
              <a:t>carreteadles, </a:t>
            </a:r>
            <a:r>
              <a:rPr lang="es-CO" sz="1400" dirty="0"/>
              <a:t>como la vía hacia la Costa por Bucaramanga, y más de la mitad de la llamada autopista Medellín-Bogotá; se construyeron los aeropuertos de Barranquilla y Cartagena, y se adelantaron obras en el Tapón del Darién</a:t>
            </a:r>
            <a:r>
              <a:rPr lang="es-CO" sz="1400" dirty="0" smtClean="0"/>
              <a:t>.</a:t>
            </a:r>
          </a:p>
          <a:p>
            <a:pPr marL="0" indent="0" algn="just">
              <a:buNone/>
            </a:pPr>
            <a:r>
              <a:rPr lang="es-CO" sz="1400" dirty="0"/>
              <a:t> Introdujo la televisión a color, y bajo el nombre de Simón Bolívar, adelantó una campaña de alfabetización.</a:t>
            </a:r>
            <a:endParaRPr lang="es-CO" sz="1600" dirty="0" smtClean="0"/>
          </a:p>
          <a:p>
            <a:pPr marL="0" indent="0" algn="just">
              <a:buNone/>
            </a:pPr>
            <a:r>
              <a:rPr lang="es-CO" sz="1600" dirty="0" smtClean="0"/>
              <a:t>Creo el departamento de Caquetá.</a:t>
            </a:r>
          </a:p>
          <a:p>
            <a:pPr marL="0" indent="0" algn="just">
              <a:buNone/>
            </a:pPr>
            <a:r>
              <a:rPr lang="es-CO" sz="1600" dirty="0" smtClean="0"/>
              <a:t>Se creo el estatuto de seguridad nacional.</a:t>
            </a:r>
            <a:r>
              <a:rPr lang="es-CO" sz="1400" dirty="0"/>
              <a:t> Al comienzo de su mandato, Turbay dictó un Estatuto de Seguridad en ejercicio del artículo 121 de la Constitución Nacional, para contrarrestar la actividad subversiva y de narcotráfico.</a:t>
            </a:r>
            <a:endParaRPr lang="es-CO" sz="1600" dirty="0" smtClean="0"/>
          </a:p>
          <a:p>
            <a:pPr marL="0" indent="0" algn="just">
              <a:buNone/>
            </a:pPr>
            <a:endParaRPr lang="es-CO" sz="1600" dirty="0" smtClean="0"/>
          </a:p>
          <a:p>
            <a:pPr marL="0" indent="0" algn="just">
              <a:buNone/>
            </a:pPr>
            <a:r>
              <a:rPr lang="es-CO" sz="1600" dirty="0" smtClean="0"/>
              <a:t>El M19se tomo la embajada Dominicana en Bogotá en 1980.</a:t>
            </a:r>
          </a:p>
          <a:p>
            <a:pPr marL="0" indent="0">
              <a:buNone/>
            </a:pPr>
            <a:endParaRPr lang="es-CO" sz="1600" dirty="0" smtClean="0"/>
          </a:p>
        </p:txBody>
      </p:sp>
      <p:pic>
        <p:nvPicPr>
          <p:cNvPr id="5" name="Picture 2" descr="Turbay Ayala Julio Césa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156176" y="1700808"/>
            <a:ext cx="2843808" cy="45365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11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4">
                                            <p:txEl>
                                              <p:pRg st="0" end="0"/>
                                            </p:txEl>
                                          </p:spTgt>
                                        </p:tgtEl>
                                        <p:attrNameLst>
                                          <p:attrName>style.color</p:attrName>
                                        </p:attrNameLst>
                                      </p:cBhvr>
                                      <p:to>
                                        <a:schemeClr val="bg1"/>
                                      </p:to>
                                    </p:animClr>
                                    <p:animClr clrSpc="rgb" dir="cw">
                                      <p:cBhvr>
                                        <p:cTn id="12" dur="250" autoRev="1" fill="remove"/>
                                        <p:tgtEl>
                                          <p:spTgt spid="4">
                                            <p:txEl>
                                              <p:pRg st="0" end="0"/>
                                            </p:txEl>
                                          </p:spTgt>
                                        </p:tgtEl>
                                        <p:attrNameLst>
                                          <p:attrName>fillcolor</p:attrName>
                                        </p:attrNameLst>
                                      </p:cBhvr>
                                      <p:to>
                                        <a:schemeClr val="bg1"/>
                                      </p:to>
                                    </p:animClr>
                                    <p:set>
                                      <p:cBhvr>
                                        <p:cTn id="13" dur="250" autoRev="1" fill="remove"/>
                                        <p:tgtEl>
                                          <p:spTgt spid="4">
                                            <p:txEl>
                                              <p:pRg st="0" end="0"/>
                                            </p:txEl>
                                          </p:spTgt>
                                        </p:tgtEl>
                                        <p:attrNameLst>
                                          <p:attrName>fill.type</p:attrName>
                                        </p:attrNameLst>
                                      </p:cBhvr>
                                      <p:to>
                                        <p:strVal val="solid"/>
                                      </p:to>
                                    </p:set>
                                    <p:set>
                                      <p:cBhvr>
                                        <p:cTn id="14" dur="250" autoRev="1" fill="remove"/>
                                        <p:tgtEl>
                                          <p:spTgt spid="4">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4">
                                            <p:txEl>
                                              <p:pRg st="2" end="2"/>
                                            </p:txEl>
                                          </p:spTgt>
                                        </p:tgtEl>
                                      </p:cBhvr>
                                    </p:animEffect>
                                    <p:animScale>
                                      <p:cBhvr>
                                        <p:cTn id="19" dur="250" autoRev="1" fill="hold"/>
                                        <p:tgtEl>
                                          <p:spTgt spid="4">
                                            <p:txEl>
                                              <p:pRg st="2" end="2"/>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4">
                                            <p:txEl>
                                              <p:pRg st="3" end="3"/>
                                            </p:txEl>
                                          </p:spTgt>
                                        </p:tgtEl>
                                      </p:cBhvr>
                                    </p:animEffect>
                                    <p:animScale>
                                      <p:cBhvr>
                                        <p:cTn id="24" dur="250" autoRev="1" fill="hold"/>
                                        <p:tgtEl>
                                          <p:spTgt spid="4">
                                            <p:txEl>
                                              <p:pRg st="3" end="3"/>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4">
                                            <p:txEl>
                                              <p:pRg st="4" end="4"/>
                                            </p:txEl>
                                          </p:spTgt>
                                        </p:tgtEl>
                                      </p:cBhvr>
                                    </p:animEffect>
                                    <p:animScale>
                                      <p:cBhvr>
                                        <p:cTn id="29" dur="250" autoRev="1" fill="hold"/>
                                        <p:tgtEl>
                                          <p:spTgt spid="4">
                                            <p:txEl>
                                              <p:pRg st="4" end="4"/>
                                            </p:txEl>
                                          </p:spTgt>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4">
                                            <p:txEl>
                                              <p:pRg st="5" end="5"/>
                                            </p:txEl>
                                          </p:spTgt>
                                        </p:tgtEl>
                                      </p:cBhvr>
                                    </p:animEffect>
                                    <p:animScale>
                                      <p:cBhvr>
                                        <p:cTn id="34" dur="250" autoRev="1" fill="hold"/>
                                        <p:tgtEl>
                                          <p:spTgt spid="4">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4">
                                            <p:txEl>
                                              <p:pRg st="6" end="6"/>
                                            </p:txEl>
                                          </p:spTgt>
                                        </p:tgtEl>
                                      </p:cBhvr>
                                    </p:animEffect>
                                    <p:animScale>
                                      <p:cBhvr>
                                        <p:cTn id="39" dur="250" autoRev="1" fill="hold"/>
                                        <p:tgtEl>
                                          <p:spTgt spid="4">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4">
                                            <p:txEl>
                                              <p:pRg st="7" end="7"/>
                                            </p:txEl>
                                          </p:spTgt>
                                        </p:tgtEl>
                                      </p:cBhvr>
                                    </p:animEffect>
                                    <p:animScale>
                                      <p:cBhvr>
                                        <p:cTn id="44" dur="250" autoRev="1" fill="hold"/>
                                        <p:tgtEl>
                                          <p:spTgt spid="4">
                                            <p:txEl>
                                              <p:pRg st="7" end="7"/>
                                            </p:txEl>
                                          </p:spTgt>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4">
                                            <p:txEl>
                                              <p:pRg st="8" end="8"/>
                                            </p:txEl>
                                          </p:spTgt>
                                        </p:tgtEl>
                                      </p:cBhvr>
                                    </p:animEffect>
                                    <p:animScale>
                                      <p:cBhvr>
                                        <p:cTn id="49" dur="250" autoRev="1" fill="hold"/>
                                        <p:tgtEl>
                                          <p:spTgt spid="4">
                                            <p:txEl>
                                              <p:pRg st="8" end="8"/>
                                            </p:txEl>
                                          </p:spTgt>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4">
                                            <p:txEl>
                                              <p:pRg st="10" end="10"/>
                                            </p:txEl>
                                          </p:spTgt>
                                        </p:tgtEl>
                                      </p:cBhvr>
                                    </p:animEffect>
                                    <p:animScale>
                                      <p:cBhvr>
                                        <p:cTn id="54" dur="250" autoRev="1" fill="hold"/>
                                        <p:tgtEl>
                                          <p:spTgt spid="4">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mistad.net/thumbs/fondos-para-presentaciones-colores-oscuros_4883636561773357.jpg"/>
          <p:cNvPicPr>
            <a:picLocks noChangeAspect="1" noChangeArrowheads="1"/>
          </p:cNvPicPr>
          <p:nvPr/>
        </p:nvPicPr>
        <p:blipFill>
          <a:blip r:embed="rId2">
            <a:extLst>
              <a:ext uri="{BEBA8EAE-BF5A-486C-A8C5-ECC9F3942E4B}">
                <a14:imgProps xmlns="" xmlns:a14="http://schemas.microsoft.com/office/drawing/2010/main">
                  <a14:imgLayer r:embed="rId3">
                    <a14:imgEffect>
                      <a14:artisticWatercolorSponge/>
                    </a14:imgEffect>
                  </a14:imgLayer>
                </a14:imgProps>
              </a:ext>
              <a:ext uri="{28A0092B-C50C-407E-A947-70E740481C1C}">
                <a14:useLocalDpi xmlns=""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CO" sz="3200" b="1" dirty="0"/>
              <a:t>COLOMBIA DESDE 1974 A 1990</a:t>
            </a:r>
            <a:endParaRPr lang="es-CO" sz="3200" dirty="0"/>
          </a:p>
        </p:txBody>
      </p:sp>
      <p:sp>
        <p:nvSpPr>
          <p:cNvPr id="4" name="3 Marcador de contenido"/>
          <p:cNvSpPr>
            <a:spLocks noGrp="1"/>
          </p:cNvSpPr>
          <p:nvPr>
            <p:ph sz="quarter" idx="1"/>
          </p:nvPr>
        </p:nvSpPr>
        <p:spPr/>
        <p:txBody>
          <a:bodyPr>
            <a:normAutofit lnSpcReduction="10000"/>
          </a:bodyPr>
          <a:lstStyle/>
          <a:p>
            <a:pPr marL="0" indent="0" algn="just">
              <a:buNone/>
            </a:pPr>
            <a:r>
              <a:rPr lang="es-CO" sz="1400" dirty="0"/>
              <a:t> </a:t>
            </a:r>
            <a:r>
              <a:rPr lang="es-CO" sz="2400" dirty="0"/>
              <a:t>Una semblanza de su personalidad aparecida en El Tiempo cuando asumió la presidencia, lo definía como un político de "centro izquierda" y decía: "Uno de los rasgos más destacados de su carácter es su extrema sencillez</a:t>
            </a:r>
            <a:r>
              <a:rPr lang="es-CO" sz="2400" dirty="0" smtClean="0"/>
              <a:t>.</a:t>
            </a:r>
          </a:p>
          <a:p>
            <a:pPr marL="0" indent="0" algn="just">
              <a:buNone/>
            </a:pPr>
            <a:r>
              <a:rPr lang="es-CO" sz="2400" dirty="0"/>
              <a:t>Recibió con idéntico interés la opinión de los modestos y de los poderosos. Ante él todos tuvieron audiencia. Nunca desdeñó el criterio de nadie y respetó con talante verdaderamente liberal, todas las opiniones. Fue, en síntesis, una figura atrayente, tolerante, balsámica, que nunca se dejó arrebatar por la ira". </a:t>
            </a:r>
            <a:endParaRPr lang="es-CO" sz="2400" dirty="0" smtClean="0"/>
          </a:p>
          <a:p>
            <a:pPr marL="0" indent="0" algn="just">
              <a:buNone/>
            </a:pPr>
            <a:r>
              <a:rPr lang="es-CO" sz="2400" dirty="0"/>
              <a:t>La organización de autodefensas civiles que apoyarían a las fuerzas armadas en su lucha antisubversiva fue ideada por la cúpula militar a finales del gobierno de Julio Cesar Turbay Ayala</a:t>
            </a:r>
          </a:p>
          <a:p>
            <a:pPr marL="0" indent="0" algn="just">
              <a:buNone/>
            </a:pPr>
            <a:endParaRPr lang="es-CO" sz="2400" dirty="0" smtClean="0"/>
          </a:p>
          <a:p>
            <a:pPr marL="0" indent="0">
              <a:buNone/>
            </a:pPr>
            <a:endParaRPr lang="es-CO" sz="1600" dirty="0"/>
          </a:p>
          <a:p>
            <a:pPr marL="0" indent="0">
              <a:buNone/>
            </a:pPr>
            <a:endParaRPr lang="es-CO" sz="1600" dirty="0" smtClean="0"/>
          </a:p>
          <a:p>
            <a:pPr marL="0" indent="0">
              <a:buNone/>
            </a:pPr>
            <a:endParaRPr lang="es-CO" sz="1600" dirty="0"/>
          </a:p>
          <a:p>
            <a:pPr marL="0" indent="0">
              <a:buNone/>
            </a:pPr>
            <a:endParaRPr lang="es-CO" sz="1600" dirty="0" smtClean="0"/>
          </a:p>
        </p:txBody>
      </p:sp>
    </p:spTree>
    <p:extLst>
      <p:ext uri="{BB962C8B-B14F-4D97-AF65-F5344CB8AC3E}">
        <p14:creationId xmlns="" xmlns:p14="http://schemas.microsoft.com/office/powerpoint/2010/main" val="357840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1" end="1"/>
                                            </p:txEl>
                                          </p:spTgt>
                                        </p:tgtEl>
                                      </p:cBhvr>
                                    </p:animEffect>
                                    <p:animScale>
                                      <p:cBhvr>
                                        <p:cTn id="17" dur="250" autoRev="1" fill="hold"/>
                                        <p:tgtEl>
                                          <p:spTgt spid="4">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2" end="2"/>
                                            </p:txEl>
                                          </p:spTgt>
                                        </p:tgtEl>
                                      </p:cBhvr>
                                    </p:animEffect>
                                    <p:animScale>
                                      <p:cBhvr>
                                        <p:cTn id="22"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olombia 1945 - 197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Image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Título"/>
          <p:cNvSpPr>
            <a:spLocks noGrp="1"/>
          </p:cNvSpPr>
          <p:nvPr>
            <p:ph type="title"/>
          </p:nvPr>
        </p:nvSpPr>
        <p:spPr>
          <a:xfrm>
            <a:off x="457200" y="274638"/>
            <a:ext cx="8229600" cy="778098"/>
          </a:xfrm>
        </p:spPr>
        <p:txBody>
          <a:bodyPr/>
          <a:lstStyle/>
          <a:p>
            <a:r>
              <a:rPr lang="es-CO" sz="3200" dirty="0" smtClean="0"/>
              <a:t>COLOMBIA</a:t>
            </a:r>
            <a:r>
              <a:rPr lang="es-CO" dirty="0" smtClean="0"/>
              <a:t>  </a:t>
            </a:r>
            <a:r>
              <a:rPr lang="es-CO" sz="3200" dirty="0" smtClean="0"/>
              <a:t>EN 1974 Y 1990</a:t>
            </a:r>
            <a:endParaRPr lang="es-CO" sz="3200" dirty="0"/>
          </a:p>
        </p:txBody>
      </p:sp>
      <p:sp>
        <p:nvSpPr>
          <p:cNvPr id="5" name="4 Marcador de contenido"/>
          <p:cNvSpPr>
            <a:spLocks noGrp="1"/>
          </p:cNvSpPr>
          <p:nvPr>
            <p:ph sz="quarter" idx="1"/>
          </p:nvPr>
        </p:nvSpPr>
        <p:spPr>
          <a:xfrm>
            <a:off x="251520" y="1196752"/>
            <a:ext cx="5184576" cy="5472608"/>
          </a:xfrm>
        </p:spPr>
        <p:txBody>
          <a:bodyPr>
            <a:normAutofit fontScale="85000" lnSpcReduction="10000"/>
          </a:bodyPr>
          <a:lstStyle/>
          <a:p>
            <a:r>
              <a:rPr lang="es-CO" b="1" dirty="0" smtClean="0"/>
              <a:t>BELISARIO BETANCUR  1982 -1986 </a:t>
            </a:r>
          </a:p>
          <a:p>
            <a:pPr algn="just"/>
            <a:r>
              <a:rPr lang="es-CO" dirty="0"/>
              <a:t>el 30 de mayo de 1982 fue elegido presidente de la </a:t>
            </a:r>
            <a:r>
              <a:rPr lang="es-CO" dirty="0" smtClean="0"/>
              <a:t>República, hasta </a:t>
            </a:r>
            <a:r>
              <a:rPr lang="es-CO" dirty="0"/>
              <a:t>entonces la mayor votación en la historia del país. Siendo </a:t>
            </a:r>
            <a:r>
              <a:rPr lang="es-CO" dirty="0" smtClean="0"/>
              <a:t>presidente. </a:t>
            </a:r>
            <a:r>
              <a:rPr lang="es-CO" dirty="0"/>
              <a:t>Betancur inició la apertura democrática en el país, con la incorporación de los principales grupos y movimientos armados a la vida civil; promovió la vivienda "sin cuota inicial", la universidad "abierta y a distancia", la campaña Camina, orientada a la alfabetización masiva, y la amnistía </a:t>
            </a:r>
            <a:r>
              <a:rPr lang="es-CO" dirty="0" smtClean="0"/>
              <a:t>tributaria</a:t>
            </a:r>
            <a:endParaRPr lang="es-CO" dirty="0"/>
          </a:p>
        </p:txBody>
      </p:sp>
      <p:pic>
        <p:nvPicPr>
          <p:cNvPr id="7" name="6 Marcador de contenido"/>
          <p:cNvPicPr>
            <a:picLocks noGrp="1" noChangeAspect="1"/>
          </p:cNvPicPr>
          <p:nvPr>
            <p:ph sz="quarter" idx="2"/>
          </p:nvPr>
        </p:nvPicPr>
        <p:blipFill>
          <a:blip r:embed="rId3">
            <a:extLst>
              <a:ext uri="{28A0092B-C50C-407E-A947-70E740481C1C}">
                <a14:useLocalDpi xmlns="" xmlns:a14="http://schemas.microsoft.com/office/drawing/2010/main" val="0"/>
              </a:ext>
            </a:extLst>
          </a:blip>
          <a:stretch>
            <a:fillRect/>
          </a:stretch>
        </p:blipFill>
        <p:spPr>
          <a:xfrm>
            <a:off x="4845050" y="1773828"/>
            <a:ext cx="3886200" cy="4202519"/>
          </a:xfrm>
        </p:spPr>
      </p:pic>
    </p:spTree>
    <p:extLst>
      <p:ext uri="{BB962C8B-B14F-4D97-AF65-F5344CB8AC3E}">
        <p14:creationId xmlns="" xmlns:p14="http://schemas.microsoft.com/office/powerpoint/2010/main" val="36947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dissolv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Image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Título"/>
          <p:cNvSpPr>
            <a:spLocks noGrp="1"/>
          </p:cNvSpPr>
          <p:nvPr>
            <p:ph type="title"/>
          </p:nvPr>
        </p:nvSpPr>
        <p:spPr/>
        <p:txBody>
          <a:bodyPr/>
          <a:lstStyle/>
          <a:p>
            <a:r>
              <a:rPr lang="es-CO" sz="3200" dirty="0" smtClean="0"/>
              <a:t>COLOMBIA</a:t>
            </a:r>
            <a:r>
              <a:rPr lang="es-CO" dirty="0" smtClean="0"/>
              <a:t>  </a:t>
            </a:r>
            <a:r>
              <a:rPr lang="es-CO" sz="3200" dirty="0" smtClean="0"/>
              <a:t>EN 1974 Y 1990</a:t>
            </a:r>
            <a:endParaRPr lang="es-CO" sz="3200" dirty="0"/>
          </a:p>
        </p:txBody>
      </p:sp>
      <p:sp>
        <p:nvSpPr>
          <p:cNvPr id="5" name="4 Marcador de contenido"/>
          <p:cNvSpPr>
            <a:spLocks noGrp="1"/>
          </p:cNvSpPr>
          <p:nvPr>
            <p:ph sz="quarter" idx="1"/>
          </p:nvPr>
        </p:nvSpPr>
        <p:spPr>
          <a:xfrm>
            <a:off x="457200" y="1340768"/>
            <a:ext cx="8229600" cy="4752528"/>
          </a:xfrm>
        </p:spPr>
        <p:txBody>
          <a:bodyPr>
            <a:normAutofit fontScale="62500" lnSpcReduction="20000"/>
          </a:bodyPr>
          <a:lstStyle/>
          <a:p>
            <a:pPr algn="just"/>
            <a:r>
              <a:rPr lang="es-CO" dirty="0" smtClean="0"/>
              <a:t>Deseoso de poner fin al enfrentamiento entre los colombianos, busco en su gobierno la formación  de un Movimiento Nacional y adelanto gestiones para un proceso de paz con la guerrilla de las fuerzas armadas revolucionarias FARC, M-19 y EPL que se concretó en un cese al fuego desde 1984.  Y en el proyecto de formar  un partido político denominado Unión Patriótica,  formado por miembros de la </a:t>
            </a:r>
            <a:r>
              <a:rPr lang="es-CO" dirty="0" err="1" smtClean="0"/>
              <a:t>farc</a:t>
            </a:r>
            <a:r>
              <a:rPr lang="es-CO" dirty="0" smtClean="0"/>
              <a:t>  y del partido comunista, que a su turno servirían para la desmovilización del movimiento armado.  Después de dos años de conversaciones el proceso fracasó ante el asesinato sistemáticos de los miembros principales de la unión patriótica y la toma del palacio de justicio por guerrilleros del M-19</a:t>
            </a:r>
          </a:p>
          <a:p>
            <a:pPr algn="just"/>
            <a:endParaRPr lang="es-CO" dirty="0"/>
          </a:p>
          <a:p>
            <a:pPr algn="just"/>
            <a:endParaRPr lang="es-CO" dirty="0" smtClean="0"/>
          </a:p>
          <a:p>
            <a:pPr algn="just"/>
            <a:endParaRPr lang="es-CO" dirty="0" smtClean="0"/>
          </a:p>
          <a:p>
            <a:pPr algn="just"/>
            <a:endParaRPr lang="es-CO" dirty="0" smtClean="0"/>
          </a:p>
          <a:p>
            <a:pPr algn="just"/>
            <a:endParaRPr lang="es-CO" dirty="0"/>
          </a:p>
          <a:p>
            <a:pPr algn="just"/>
            <a:endParaRPr lang="es-CO" dirty="0"/>
          </a:p>
          <a:p>
            <a:pPr algn="just"/>
            <a:r>
              <a:rPr lang="es-CO" dirty="0" smtClean="0"/>
              <a:t> </a:t>
            </a:r>
            <a:endParaRPr lang="es-CO"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4602" y="4077072"/>
            <a:ext cx="2864346"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60032" y="4077072"/>
            <a:ext cx="3048000"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405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dissolv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Image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427" y="92494"/>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Título"/>
          <p:cNvSpPr>
            <a:spLocks noGrp="1"/>
          </p:cNvSpPr>
          <p:nvPr>
            <p:ph type="title"/>
          </p:nvPr>
        </p:nvSpPr>
        <p:spPr/>
        <p:txBody>
          <a:bodyPr/>
          <a:lstStyle/>
          <a:p>
            <a:r>
              <a:rPr lang="es-CO" dirty="0" smtClean="0"/>
              <a:t>COLOMBIA EN 1974 Y 1990</a:t>
            </a:r>
            <a:endParaRPr lang="es-CO" dirty="0"/>
          </a:p>
        </p:txBody>
      </p:sp>
      <p:sp>
        <p:nvSpPr>
          <p:cNvPr id="6" name="5 Marcador de contenido"/>
          <p:cNvSpPr>
            <a:spLocks noGrp="1"/>
          </p:cNvSpPr>
          <p:nvPr>
            <p:ph sz="quarter" idx="1"/>
          </p:nvPr>
        </p:nvSpPr>
        <p:spPr/>
        <p:txBody>
          <a:bodyPr>
            <a:normAutofit fontScale="77500" lnSpcReduction="20000"/>
          </a:bodyPr>
          <a:lstStyle/>
          <a:p>
            <a:pPr algn="just"/>
            <a:r>
              <a:rPr lang="es-CO" sz="2400" dirty="0"/>
              <a:t>que secuestraron ala corte suprema, al consejo de estado y amas de un centenar de particulares, todos ellos sacrificados cuando se decidió el rescate de la edificación a SANGRE Y FUEGO</a:t>
            </a:r>
            <a:r>
              <a:rPr lang="es-CO" sz="2400" dirty="0" smtClean="0"/>
              <a:t>.</a:t>
            </a:r>
          </a:p>
          <a:p>
            <a:pPr algn="just"/>
            <a:endParaRPr lang="es-CO" sz="2400" dirty="0"/>
          </a:p>
          <a:p>
            <a:pPr algn="just"/>
            <a:r>
              <a:rPr lang="es-CO" sz="2400" dirty="0" smtClean="0"/>
              <a:t>Durante </a:t>
            </a:r>
            <a:r>
              <a:rPr lang="es-CO" sz="2400" dirty="0"/>
              <a:t>su gobierno se aprobó la ley sobre elección popular de alcaldes; reformas a los regímenes departamental y municipal, al Congreso y a la justicia; el estatuto de televisión; la ley de los días festivos suprimidos o trasladados a lunes; y el nuevo Código Contencioso Administrativo. Se promulgó el estatuto básico de los partidos y comenzó la exploración y exportación de carbón de El Cerrejón Norte, y la emisión de los canales regionales de televisión como </a:t>
            </a:r>
            <a:r>
              <a:rPr lang="es-CO" sz="2400" dirty="0" err="1"/>
              <a:t>Teleantioquia</a:t>
            </a:r>
            <a:r>
              <a:rPr lang="es-CO" sz="2400" dirty="0"/>
              <a:t> y </a:t>
            </a:r>
            <a:r>
              <a:rPr lang="es-CO" sz="2400" dirty="0" err="1"/>
              <a:t>Telecaribe</a:t>
            </a:r>
            <a:r>
              <a:rPr lang="es-CO" sz="2400" dirty="0"/>
              <a:t>. Paralelamente a su carrera política, Betancur ha </a:t>
            </a:r>
            <a:r>
              <a:rPr lang="es-CO" sz="2400" dirty="0" err="1" smtClean="0"/>
              <a:t>ejercio</a:t>
            </a:r>
            <a:r>
              <a:rPr lang="es-CO" sz="2400" dirty="0" smtClean="0"/>
              <a:t> </a:t>
            </a:r>
            <a:r>
              <a:rPr lang="es-CO" sz="2400" dirty="0"/>
              <a:t>el periodismo y la docencia. </a:t>
            </a:r>
          </a:p>
          <a:p>
            <a:pPr algn="just"/>
            <a:r>
              <a:rPr lang="es-CO" sz="2400" dirty="0" smtClean="0"/>
              <a:t>para </a:t>
            </a:r>
            <a:r>
              <a:rPr lang="es-CO" sz="2400" dirty="0"/>
              <a:t>contrarrestar la amenaza de parálisis militar que venían venir con la política de paz, </a:t>
            </a:r>
            <a:r>
              <a:rPr lang="es-CO" sz="2400" dirty="0" err="1" smtClean="0"/>
              <a:t>anunciada,durante</a:t>
            </a:r>
            <a:r>
              <a:rPr lang="es-CO" sz="2400" dirty="0" smtClean="0"/>
              <a:t> </a:t>
            </a:r>
            <a:r>
              <a:rPr lang="es-CO" sz="2400" dirty="0"/>
              <a:t>su gobierno y el de su predecesor fue evidente la permisividad y la ausencia de una política en contra del narcotráfico, representado por sus Capos, el cual fue copando con su estructura mafiosa todos los niveles de la sociedad</a:t>
            </a:r>
          </a:p>
          <a:p>
            <a:endParaRPr lang="es-CO" dirty="0"/>
          </a:p>
        </p:txBody>
      </p:sp>
    </p:spTree>
    <p:extLst>
      <p:ext uri="{BB962C8B-B14F-4D97-AF65-F5344CB8AC3E}">
        <p14:creationId xmlns="" xmlns:p14="http://schemas.microsoft.com/office/powerpoint/2010/main" val="3632749893"/>
      </p:ext>
    </p:extLst>
  </p:cSld>
  <p:clrMapOvr>
    <a:masterClrMapping/>
  </p:clrMapOvr>
  <mc:AlternateContent xmlns:mc="http://schemas.openxmlformats.org/markup-compatibility/2006">
    <mc:Choice xmlns=""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6">
                                            <p:txEl>
                                              <p:pRg st="0" end="0"/>
                                            </p:txEl>
                                          </p:spTgt>
                                        </p:tgtEl>
                                        <p:attrNameLst>
                                          <p:attrName>r</p:attrName>
                                        </p:attrNameLst>
                                      </p:cBhvr>
                                    </p:animRot>
                                    <p:animRot by="-240000">
                                      <p:cBhvr>
                                        <p:cTn id="12" dur="200" fill="hold">
                                          <p:stCondLst>
                                            <p:cond delay="200"/>
                                          </p:stCondLst>
                                        </p:cTn>
                                        <p:tgtEl>
                                          <p:spTgt spid="6">
                                            <p:txEl>
                                              <p:pRg st="0" end="0"/>
                                            </p:txEl>
                                          </p:spTgt>
                                        </p:tgtEl>
                                        <p:attrNameLst>
                                          <p:attrName>r</p:attrName>
                                        </p:attrNameLst>
                                      </p:cBhvr>
                                    </p:animRot>
                                    <p:animRot by="240000">
                                      <p:cBhvr>
                                        <p:cTn id="13" dur="200" fill="hold">
                                          <p:stCondLst>
                                            <p:cond delay="400"/>
                                          </p:stCondLst>
                                        </p:cTn>
                                        <p:tgtEl>
                                          <p:spTgt spid="6">
                                            <p:txEl>
                                              <p:pRg st="0" end="0"/>
                                            </p:txEl>
                                          </p:spTgt>
                                        </p:tgtEl>
                                        <p:attrNameLst>
                                          <p:attrName>r</p:attrName>
                                        </p:attrNameLst>
                                      </p:cBhvr>
                                    </p:animRot>
                                    <p:animRot by="-240000">
                                      <p:cBhvr>
                                        <p:cTn id="14" dur="200" fill="hold">
                                          <p:stCondLst>
                                            <p:cond delay="600"/>
                                          </p:stCondLst>
                                        </p:cTn>
                                        <p:tgtEl>
                                          <p:spTgt spid="6">
                                            <p:txEl>
                                              <p:pRg st="0" end="0"/>
                                            </p:txEl>
                                          </p:spTgt>
                                        </p:tgtEl>
                                        <p:attrNameLst>
                                          <p:attrName>r</p:attrName>
                                        </p:attrNameLst>
                                      </p:cBhvr>
                                    </p:animRot>
                                    <p:animRot by="120000">
                                      <p:cBhvr>
                                        <p:cTn id="15" dur="200" fill="hold">
                                          <p:stCondLst>
                                            <p:cond delay="800"/>
                                          </p:stCondLst>
                                        </p:cTn>
                                        <p:tgtEl>
                                          <p:spTgt spid="6">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6">
                                            <p:txEl>
                                              <p:pRg st="2" end="2"/>
                                            </p:txEl>
                                          </p:spTgt>
                                        </p:tgtEl>
                                        <p:attrNameLst>
                                          <p:attrName>r</p:attrName>
                                        </p:attrNameLst>
                                      </p:cBhvr>
                                    </p:animRot>
                                    <p:animRot by="-240000">
                                      <p:cBhvr>
                                        <p:cTn id="20" dur="200" fill="hold">
                                          <p:stCondLst>
                                            <p:cond delay="200"/>
                                          </p:stCondLst>
                                        </p:cTn>
                                        <p:tgtEl>
                                          <p:spTgt spid="6">
                                            <p:txEl>
                                              <p:pRg st="2" end="2"/>
                                            </p:txEl>
                                          </p:spTgt>
                                        </p:tgtEl>
                                        <p:attrNameLst>
                                          <p:attrName>r</p:attrName>
                                        </p:attrNameLst>
                                      </p:cBhvr>
                                    </p:animRot>
                                    <p:animRot by="240000">
                                      <p:cBhvr>
                                        <p:cTn id="21" dur="200" fill="hold">
                                          <p:stCondLst>
                                            <p:cond delay="400"/>
                                          </p:stCondLst>
                                        </p:cTn>
                                        <p:tgtEl>
                                          <p:spTgt spid="6">
                                            <p:txEl>
                                              <p:pRg st="2" end="2"/>
                                            </p:txEl>
                                          </p:spTgt>
                                        </p:tgtEl>
                                        <p:attrNameLst>
                                          <p:attrName>r</p:attrName>
                                        </p:attrNameLst>
                                      </p:cBhvr>
                                    </p:animRot>
                                    <p:animRot by="-240000">
                                      <p:cBhvr>
                                        <p:cTn id="22" dur="200" fill="hold">
                                          <p:stCondLst>
                                            <p:cond delay="600"/>
                                          </p:stCondLst>
                                        </p:cTn>
                                        <p:tgtEl>
                                          <p:spTgt spid="6">
                                            <p:txEl>
                                              <p:pRg st="2" end="2"/>
                                            </p:txEl>
                                          </p:spTgt>
                                        </p:tgtEl>
                                        <p:attrNameLst>
                                          <p:attrName>r</p:attrName>
                                        </p:attrNameLst>
                                      </p:cBhvr>
                                    </p:animRot>
                                    <p:animRot by="120000">
                                      <p:cBhvr>
                                        <p:cTn id="23" dur="200" fill="hold">
                                          <p:stCondLst>
                                            <p:cond delay="800"/>
                                          </p:stCondLst>
                                        </p:cTn>
                                        <p:tgtEl>
                                          <p:spTgt spid="6">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6">
                                            <p:txEl>
                                              <p:pRg st="3" end="3"/>
                                            </p:txEl>
                                          </p:spTgt>
                                        </p:tgtEl>
                                        <p:attrNameLst>
                                          <p:attrName>r</p:attrName>
                                        </p:attrNameLst>
                                      </p:cBhvr>
                                    </p:animRot>
                                    <p:animRot by="-240000">
                                      <p:cBhvr>
                                        <p:cTn id="28" dur="200" fill="hold">
                                          <p:stCondLst>
                                            <p:cond delay="200"/>
                                          </p:stCondLst>
                                        </p:cTn>
                                        <p:tgtEl>
                                          <p:spTgt spid="6">
                                            <p:txEl>
                                              <p:pRg st="3" end="3"/>
                                            </p:txEl>
                                          </p:spTgt>
                                        </p:tgtEl>
                                        <p:attrNameLst>
                                          <p:attrName>r</p:attrName>
                                        </p:attrNameLst>
                                      </p:cBhvr>
                                    </p:animRot>
                                    <p:animRot by="240000">
                                      <p:cBhvr>
                                        <p:cTn id="29" dur="200" fill="hold">
                                          <p:stCondLst>
                                            <p:cond delay="400"/>
                                          </p:stCondLst>
                                        </p:cTn>
                                        <p:tgtEl>
                                          <p:spTgt spid="6">
                                            <p:txEl>
                                              <p:pRg st="3" end="3"/>
                                            </p:txEl>
                                          </p:spTgt>
                                        </p:tgtEl>
                                        <p:attrNameLst>
                                          <p:attrName>r</p:attrName>
                                        </p:attrNameLst>
                                      </p:cBhvr>
                                    </p:animRot>
                                    <p:animRot by="-240000">
                                      <p:cBhvr>
                                        <p:cTn id="30" dur="200" fill="hold">
                                          <p:stCondLst>
                                            <p:cond delay="600"/>
                                          </p:stCondLst>
                                        </p:cTn>
                                        <p:tgtEl>
                                          <p:spTgt spid="6">
                                            <p:txEl>
                                              <p:pRg st="3" end="3"/>
                                            </p:txEl>
                                          </p:spTgt>
                                        </p:tgtEl>
                                        <p:attrNameLst>
                                          <p:attrName>r</p:attrName>
                                        </p:attrNameLst>
                                      </p:cBhvr>
                                    </p:animRot>
                                    <p:animRot by="120000">
                                      <p:cBhvr>
                                        <p:cTn id="31" dur="200" fill="hold">
                                          <p:stCondLst>
                                            <p:cond delay="800"/>
                                          </p:stCondLst>
                                        </p:cTn>
                                        <p:tgtEl>
                                          <p:spTgt spid="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Image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511660" y="332656"/>
            <a:ext cx="6120680" cy="648072"/>
          </a:xfrm>
        </p:spPr>
        <p:txBody>
          <a:bodyPr>
            <a:normAutofit/>
          </a:bodyPr>
          <a:lstStyle/>
          <a:p>
            <a:r>
              <a:rPr lang="es-CO" sz="2800" b="1" dirty="0"/>
              <a:t>COLOMBIA DESDE 1974 A 1990</a:t>
            </a:r>
            <a:endParaRPr lang="es-CO" sz="3200" b="1" dirty="0"/>
          </a:p>
        </p:txBody>
      </p:sp>
      <p:sp>
        <p:nvSpPr>
          <p:cNvPr id="3" name="2 Marcador de contenido"/>
          <p:cNvSpPr>
            <a:spLocks noGrp="1"/>
          </p:cNvSpPr>
          <p:nvPr>
            <p:ph sz="quarter" idx="1"/>
          </p:nvPr>
        </p:nvSpPr>
        <p:spPr>
          <a:xfrm>
            <a:off x="179512" y="1412776"/>
            <a:ext cx="5832648" cy="5040560"/>
          </a:xfrm>
        </p:spPr>
        <p:txBody>
          <a:bodyPr>
            <a:normAutofit fontScale="77500" lnSpcReduction="20000"/>
          </a:bodyPr>
          <a:lstStyle/>
          <a:p>
            <a:r>
              <a:rPr lang="es-CO" b="1" dirty="0" smtClean="0"/>
              <a:t>VIRGILIO BARCO </a:t>
            </a:r>
            <a:r>
              <a:rPr lang="es-CO" b="1" dirty="0"/>
              <a:t>1986-1990</a:t>
            </a:r>
            <a:endParaRPr lang="es-CO" dirty="0" smtClean="0"/>
          </a:p>
          <a:p>
            <a:pPr algn="just"/>
            <a:r>
              <a:rPr lang="es-CO" dirty="0" smtClean="0"/>
              <a:t>Los liberales retornaron al gobierno con Virgilio Barco, elegido por mas votos en oposición al candidato conservador </a:t>
            </a:r>
            <a:r>
              <a:rPr lang="es-CO" dirty="0" err="1" smtClean="0"/>
              <a:t>Alvaro</a:t>
            </a:r>
            <a:r>
              <a:rPr lang="es-CO" dirty="0" smtClean="0"/>
              <a:t>  Gómez Hurtado, que obtuvo apenas la mitad de la votación de su contendor.</a:t>
            </a:r>
          </a:p>
          <a:p>
            <a:pPr algn="just"/>
            <a:r>
              <a:rPr lang="es-CO" dirty="0"/>
              <a:t> Para 1986 fue el propio López </a:t>
            </a:r>
            <a:r>
              <a:rPr lang="es-CO" dirty="0" err="1"/>
              <a:t>Michelsen</a:t>
            </a:r>
            <a:r>
              <a:rPr lang="es-CO" dirty="0"/>
              <a:t> quien impulsó a Virgilio Barco. Cuando los periodistas preguntaron su opinión acerca de la candidatura liberal y éste respondió con la famosa frase "¿Si no es Barco quién?". En las elecciones recibió el respaldo de todas las facciones de su partido, principalmente la del dirigente liberal y contralor general de la república en el periodo de 1982 - 1990, </a:t>
            </a:r>
            <a:endParaRPr lang="es-CO" dirty="0" smtClean="0"/>
          </a:p>
        </p:txBody>
      </p:sp>
      <p:pic>
        <p:nvPicPr>
          <p:cNvPr id="5" name="4 Marcador de contenido"/>
          <p:cNvPicPr>
            <a:picLocks noGrp="1" noChangeAspect="1"/>
          </p:cNvPicPr>
          <p:nvPr>
            <p:ph sz="quarter" idx="2"/>
          </p:nvPr>
        </p:nvPicPr>
        <p:blipFill>
          <a:blip r:embed="rId3">
            <a:extLst>
              <a:ext uri="{28A0092B-C50C-407E-A947-70E740481C1C}">
                <a14:useLocalDpi xmlns="" xmlns:a14="http://schemas.microsoft.com/office/drawing/2010/main" val="0"/>
              </a:ext>
            </a:extLst>
          </a:blip>
          <a:stretch>
            <a:fillRect/>
          </a:stretch>
        </p:blipFill>
        <p:spPr>
          <a:xfrm>
            <a:off x="6019353" y="2979218"/>
            <a:ext cx="1537593" cy="1791740"/>
          </a:xfrm>
        </p:spPr>
      </p:pic>
    </p:spTree>
    <p:extLst>
      <p:ext uri="{BB962C8B-B14F-4D97-AF65-F5344CB8AC3E}">
        <p14:creationId xmlns="" xmlns:p14="http://schemas.microsoft.com/office/powerpoint/2010/main" val="204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Image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457200" y="274638"/>
            <a:ext cx="8229600" cy="850106"/>
          </a:xfrm>
        </p:spPr>
        <p:txBody>
          <a:bodyPr>
            <a:normAutofit/>
          </a:bodyPr>
          <a:lstStyle/>
          <a:p>
            <a:r>
              <a:rPr lang="es-CO" sz="3200" b="1" dirty="0"/>
              <a:t>COLOMBIA DESDE 1974 A 1990</a:t>
            </a:r>
          </a:p>
        </p:txBody>
      </p:sp>
      <p:sp>
        <p:nvSpPr>
          <p:cNvPr id="3" name="2 Marcador de contenido"/>
          <p:cNvSpPr>
            <a:spLocks noGrp="1"/>
          </p:cNvSpPr>
          <p:nvPr>
            <p:ph sz="quarter" idx="1"/>
          </p:nvPr>
        </p:nvSpPr>
        <p:spPr>
          <a:xfrm>
            <a:off x="611560" y="1412776"/>
            <a:ext cx="7848872" cy="5040560"/>
          </a:xfrm>
        </p:spPr>
        <p:txBody>
          <a:bodyPr>
            <a:normAutofit fontScale="77500" lnSpcReduction="20000"/>
          </a:bodyPr>
          <a:lstStyle/>
          <a:p>
            <a:pPr algn="just"/>
            <a:r>
              <a:rPr lang="es-CO" dirty="0"/>
              <a:t>Rodolfo González García quien con su grupo político llamado la confederación liberal de Santander del cual era su jefe </a:t>
            </a:r>
            <a:r>
              <a:rPr lang="es-CO" dirty="0" smtClean="0"/>
              <a:t>máximo, ayudo </a:t>
            </a:r>
            <a:r>
              <a:rPr lang="es-CO" dirty="0"/>
              <a:t>e impulso arduamente a que Barco pudiese ser el triunfador de la contienda electoral popular para presidente de la época, con </a:t>
            </a:r>
            <a:r>
              <a:rPr lang="es-CO" dirty="0" smtClean="0"/>
              <a:t>la votación </a:t>
            </a:r>
            <a:r>
              <a:rPr lang="es-CO" dirty="0"/>
              <a:t>más alta de la historia hasta ese </a:t>
            </a:r>
            <a:r>
              <a:rPr lang="es-CO" dirty="0" smtClean="0"/>
              <a:t>momento.</a:t>
            </a:r>
          </a:p>
          <a:p>
            <a:pPr algn="just"/>
            <a:r>
              <a:rPr lang="es-CO" dirty="0" smtClean="0"/>
              <a:t>En este gobierno se descubrieron los yacimientos petrolíferos de </a:t>
            </a:r>
            <a:r>
              <a:rPr lang="es-CO" dirty="0"/>
              <a:t>C</a:t>
            </a:r>
            <a:r>
              <a:rPr lang="es-CO" dirty="0" smtClean="0"/>
              <a:t>año limón, carbón y níquel en la Guajira y Córdoba. incremento  con gran visión, las relaciones de Colombia con la cuenca del pacifico, y vio perturbado su gobierno por la guerra terrorista que le declararon los narcotraficantes.</a:t>
            </a:r>
          </a:p>
          <a:p>
            <a:pPr algn="just"/>
            <a:r>
              <a:rPr lang="es-CO" dirty="0" smtClean="0"/>
              <a:t>Comenzó la guerra del Narcotráfico en diciembre de 1986 con el asesinato del director el Espectador Guillermo Cano, por orden del jefe del cartel de Medellín Pablo Escobar. Entre 1986 y 1989 corrieron una serie de atentados que segaron la vida de periodistas y dirigentes políticos y que se atribuyeron al cartel de Medellín. </a:t>
            </a:r>
          </a:p>
        </p:txBody>
      </p:sp>
    </p:spTree>
    <p:extLst>
      <p:ext uri="{BB962C8B-B14F-4D97-AF65-F5344CB8AC3E}">
        <p14:creationId xmlns="" xmlns:p14="http://schemas.microsoft.com/office/powerpoint/2010/main" val="272631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2"/>
                                        </p:tgtEl>
                                        <p:attrNameLst>
                                          <p:attrName>r</p:attrName>
                                        </p:attrNameLst>
                                      </p:cBhvr>
                                    </p:animRot>
                                    <p:animRot by="-240000">
                                      <p:cBhvr>
                                        <p:cTn id="31" dur="200" fill="hold">
                                          <p:stCondLst>
                                            <p:cond delay="200"/>
                                          </p:stCondLst>
                                        </p:cTn>
                                        <p:tgtEl>
                                          <p:spTgt spid="2"/>
                                        </p:tgtEl>
                                        <p:attrNameLst>
                                          <p:attrName>r</p:attrName>
                                        </p:attrNameLst>
                                      </p:cBhvr>
                                    </p:animRot>
                                    <p:animRot by="240000">
                                      <p:cBhvr>
                                        <p:cTn id="32" dur="200" fill="hold">
                                          <p:stCondLst>
                                            <p:cond delay="400"/>
                                          </p:stCondLst>
                                        </p:cTn>
                                        <p:tgtEl>
                                          <p:spTgt spid="2"/>
                                        </p:tgtEl>
                                        <p:attrNameLst>
                                          <p:attrName>r</p:attrName>
                                        </p:attrNameLst>
                                      </p:cBhvr>
                                    </p:animRot>
                                    <p:animRot by="-240000">
                                      <p:cBhvr>
                                        <p:cTn id="33" dur="200" fill="hold">
                                          <p:stCondLst>
                                            <p:cond delay="600"/>
                                          </p:stCondLst>
                                        </p:cTn>
                                        <p:tgtEl>
                                          <p:spTgt spid="2"/>
                                        </p:tgtEl>
                                        <p:attrNameLst>
                                          <p:attrName>r</p:attrName>
                                        </p:attrNameLst>
                                      </p:cBhvr>
                                    </p:animRot>
                                    <p:animRot by="120000">
                                      <p:cBhvr>
                                        <p:cTn id="3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Image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CO" sz="3200" b="1" dirty="0" smtClean="0"/>
              <a:t>COLOMBIA EN 1974 Y 1990</a:t>
            </a:r>
            <a:endParaRPr lang="es-CO" sz="3200" b="1" dirty="0"/>
          </a:p>
        </p:txBody>
      </p:sp>
      <p:sp>
        <p:nvSpPr>
          <p:cNvPr id="3" name="2 Marcador de contenido"/>
          <p:cNvSpPr>
            <a:spLocks noGrp="1"/>
          </p:cNvSpPr>
          <p:nvPr>
            <p:ph sz="quarter" idx="1"/>
          </p:nvPr>
        </p:nvSpPr>
        <p:spPr/>
        <p:txBody>
          <a:bodyPr>
            <a:normAutofit fontScale="85000" lnSpcReduction="20000"/>
          </a:bodyPr>
          <a:lstStyle/>
          <a:p>
            <a:pPr algn="just"/>
            <a:r>
              <a:rPr lang="es-CO" dirty="0" smtClean="0"/>
              <a:t>En 1989 se produjo el primer atentado dinamitaron en Bogotá, contra el director del departamento administrativo de seguridad Gral. Miguel Masa Márquez el 18 de agosto de 1989 fue asesinado el precandidato Luis Carlos Galán</a:t>
            </a:r>
          </a:p>
          <a:p>
            <a:pPr algn="just"/>
            <a:endParaRPr lang="es-CO" dirty="0"/>
          </a:p>
          <a:p>
            <a:pPr algn="just"/>
            <a:r>
              <a:rPr lang="es-CO" dirty="0"/>
              <a:t> En lo que tuvo que ver con el narcotráfico, mantuvo una política de confrontación total y de búsqueda de una posición internacional que no sólo exigiera que la lucha contra los traficantes fuera asumida por los países productores, sino también por los consumidores, los que suministraban los químicos para su procesamiento, lavaban los dólares procedentes de la actividad y proveían de armas a los traficantes. </a:t>
            </a:r>
            <a:endParaRPr lang="es-CO" dirty="0" smtClean="0"/>
          </a:p>
        </p:txBody>
      </p:sp>
    </p:spTree>
    <p:extLst>
      <p:ext uri="{BB962C8B-B14F-4D97-AF65-F5344CB8AC3E}">
        <p14:creationId xmlns="" xmlns:p14="http://schemas.microsoft.com/office/powerpoint/2010/main" val="11377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Image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755576" y="332656"/>
            <a:ext cx="7931224" cy="864096"/>
          </a:xfrm>
        </p:spPr>
        <p:txBody>
          <a:bodyPr>
            <a:normAutofit/>
          </a:bodyPr>
          <a:lstStyle/>
          <a:p>
            <a:r>
              <a:rPr lang="es-CO" sz="3200" b="1" dirty="0"/>
              <a:t>COLOMBIA DESDE 1974 A 1990</a:t>
            </a:r>
          </a:p>
        </p:txBody>
      </p:sp>
      <p:sp>
        <p:nvSpPr>
          <p:cNvPr id="3" name="2 Marcador de contenido"/>
          <p:cNvSpPr>
            <a:spLocks noGrp="1"/>
          </p:cNvSpPr>
          <p:nvPr>
            <p:ph sz="quarter" idx="1"/>
          </p:nvPr>
        </p:nvSpPr>
        <p:spPr/>
        <p:txBody>
          <a:bodyPr>
            <a:normAutofit fontScale="85000" lnSpcReduction="20000"/>
          </a:bodyPr>
          <a:lstStyle/>
          <a:p>
            <a:pPr algn="just"/>
            <a:endParaRPr lang="es-CO" dirty="0" smtClean="0"/>
          </a:p>
          <a:p>
            <a:pPr algn="just"/>
            <a:r>
              <a:rPr lang="es-CO" dirty="0" smtClean="0"/>
              <a:t>A </a:t>
            </a:r>
            <a:r>
              <a:rPr lang="es-CO" dirty="0"/>
              <a:t>finales de su gobierno, las gestiones de paz que se venían desarrollando permitieron llegar a un acuerdo con el Movimiento 19 de Abril, M-19, mediante el cual el grupo guerrillero se desmovilizó e inició su participación en la vida política institucional, bajo la denominación de Alianza Democrática M-19. Tales esfuerzos se vieron seriamente amenazados a raíz del asesinato de Carlos Pizarro, el máximo líder del movimiento y candidato a la Presidencia de la República. De igual forma, otros asesinatos de candidatos presidenciales, el de Bernardo Jaramillo Ossa, de la UP, y el de Luis Carlos </a:t>
            </a:r>
            <a:r>
              <a:rPr lang="es-CO" dirty="0" smtClean="0"/>
              <a:t>Galán el </a:t>
            </a:r>
            <a:r>
              <a:rPr lang="es-CO" dirty="0"/>
              <a:t>18 de </a:t>
            </a:r>
            <a:r>
              <a:rPr lang="es-CO" dirty="0" smtClean="0"/>
              <a:t>agosto del </a:t>
            </a:r>
            <a:r>
              <a:rPr lang="es-CO" dirty="0"/>
              <a:t>liberalismo, hicieron temer por el proceso electoral que se avecinaba</a:t>
            </a:r>
            <a:r>
              <a:rPr lang="es-CO" dirty="0" smtClean="0"/>
              <a:t>.</a:t>
            </a:r>
            <a:endParaRPr lang="es-CO" dirty="0"/>
          </a:p>
        </p:txBody>
      </p:sp>
    </p:spTree>
    <p:extLst>
      <p:ext uri="{BB962C8B-B14F-4D97-AF65-F5344CB8AC3E}">
        <p14:creationId xmlns="" xmlns:p14="http://schemas.microsoft.com/office/powerpoint/2010/main" val="137010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2" y="-99392"/>
            <a:ext cx="9137381" cy="6858000"/>
          </a:xfrm>
          <a:prstGeom prst="rect">
            <a:avLst/>
          </a:prstGeom>
          <a:noFill/>
        </p:spPr>
      </p:pic>
      <p:grpSp>
        <p:nvGrpSpPr>
          <p:cNvPr id="2" name="2 Grupo"/>
          <p:cNvGrpSpPr/>
          <p:nvPr/>
        </p:nvGrpSpPr>
        <p:grpSpPr>
          <a:xfrm>
            <a:off x="500034" y="188640"/>
            <a:ext cx="8215370" cy="6264696"/>
            <a:chOff x="500034" y="18446"/>
            <a:chExt cx="8215370" cy="6264696"/>
          </a:xfrm>
        </p:grpSpPr>
        <p:sp>
          <p:nvSpPr>
            <p:cNvPr id="5" name="4 CuadroTexto"/>
            <p:cNvSpPr txBox="1"/>
            <p:nvPr/>
          </p:nvSpPr>
          <p:spPr>
            <a:xfrm>
              <a:off x="500034" y="18446"/>
              <a:ext cx="8215370" cy="861774"/>
            </a:xfrm>
            <a:prstGeom prst="rect">
              <a:avLst/>
            </a:prstGeom>
            <a:noFill/>
            <a:ln>
              <a:solidFill>
                <a:schemeClr val="tx1"/>
              </a:solidFill>
            </a:ln>
            <a:effectLst>
              <a:glow rad="228600">
                <a:schemeClr val="accent2">
                  <a:satMod val="175000"/>
                  <a:alpha val="40000"/>
                </a:schemeClr>
              </a:glow>
            </a:effectLst>
          </p:spPr>
          <p:txBody>
            <a:bodyPr wrap="square" rtlCol="0">
              <a:spAutoFit/>
            </a:bodyPr>
            <a:lstStyle/>
            <a:p>
              <a:pPr algn="ctr"/>
              <a:r>
                <a:rPr lang="es-ES" sz="2500" b="1" u="sng" dirty="0" smtClean="0">
                  <a:effectLst>
                    <a:outerShdw blurRad="38100" dist="38100" dir="2700000" algn="tl">
                      <a:srgbClr val="000000">
                        <a:alpha val="43137"/>
                      </a:srgbClr>
                    </a:outerShdw>
                  </a:effectLst>
                  <a:latin typeface="Jokerman" pitchFamily="82" charset="0"/>
                </a:rPr>
                <a:t>TEMA:</a:t>
              </a:r>
              <a:r>
                <a:rPr lang="es-ES" sz="2500" dirty="0" smtClean="0">
                  <a:latin typeface="Jokerman" pitchFamily="82" charset="0"/>
                </a:rPr>
                <a:t> </a:t>
              </a:r>
              <a:r>
                <a:rPr lang="es-ES" sz="2500" dirty="0" smtClean="0">
                  <a:solidFill>
                    <a:schemeClr val="bg1"/>
                  </a:solidFill>
                  <a:latin typeface="Bradley Hand ITC" pitchFamily="66" charset="0"/>
                </a:rPr>
                <a:t>CIUDADANOS PARA UNA DEMOCRACIA PARTICIPATIVA</a:t>
              </a:r>
              <a:endParaRPr lang="es-ES" sz="2500" dirty="0">
                <a:solidFill>
                  <a:schemeClr val="bg1"/>
                </a:solidFill>
                <a:latin typeface="Bradley Hand ITC" pitchFamily="66" charset="0"/>
              </a:endParaRPr>
            </a:p>
          </p:txBody>
        </p:sp>
        <p:sp>
          <p:nvSpPr>
            <p:cNvPr id="6" name="Text Box 4"/>
            <p:cNvSpPr txBox="1">
              <a:spLocks noChangeArrowheads="1"/>
            </p:cNvSpPr>
            <p:nvPr/>
          </p:nvSpPr>
          <p:spPr bwMode="auto">
            <a:xfrm>
              <a:off x="547039" y="1268760"/>
              <a:ext cx="3664921" cy="5014382"/>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500" b="1" u="sng" dirty="0" smtClean="0">
                  <a:solidFill>
                    <a:schemeClr val="bg1"/>
                  </a:solidFill>
                  <a:effectLst>
                    <a:outerShdw blurRad="38100" dist="38100" dir="2700000" algn="tl">
                      <a:srgbClr val="000000">
                        <a:alpha val="43137"/>
                      </a:srgbClr>
                    </a:outerShdw>
                  </a:effectLst>
                  <a:latin typeface="Jokerman" pitchFamily="82" charset="0"/>
                </a:rPr>
                <a:t>OBJETIVOS: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500" b="1" i="0" u="sng" strike="noStrike" cap="none" normalizeH="0" baseline="0" dirty="0">
                <a:ln>
                  <a:noFill/>
                </a:ln>
                <a:solidFill>
                  <a:schemeClr val="bg1"/>
                </a:solidFill>
                <a:effectLst>
                  <a:outerShdw blurRad="38100" dist="38100" dir="2700000" algn="tl">
                    <a:srgbClr val="000000">
                      <a:alpha val="43137"/>
                    </a:srgbClr>
                  </a:outerShdw>
                </a:effectLst>
                <a:latin typeface="Jokerman" pitchFamily="82" charset="0"/>
              </a:endParaRP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Char char="ü"/>
                <a:tabLst/>
              </a:pPr>
              <a:r>
                <a:rPr lang="es-ES" dirty="0" smtClean="0">
                  <a:solidFill>
                    <a:schemeClr val="bg1"/>
                  </a:solidFill>
                  <a:latin typeface="Bradley Hand ITC" pitchFamily="66" charset="0"/>
                </a:rPr>
                <a:t>RECONOCER LA IMPORTANCIADE PARTICIPAR DE FORMA ACTIVA EN LOS DIFERENTES PROCESOS DEMOCRATICOS EN NUESTROS CONTEXTOS INMEDIATOS.</a:t>
              </a:r>
              <a:r>
                <a:rPr lang="es-ES" sz="2500" dirty="0" smtClean="0">
                  <a:solidFill>
                    <a:schemeClr val="bg1"/>
                  </a:solidFill>
                  <a:latin typeface="Bradley Hand ITC" pitchFamily="66" charset="0"/>
                </a:rPr>
                <a:t> </a:t>
              </a: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Char char="ü"/>
                <a:tabLst/>
              </a:pPr>
              <a:endParaRPr lang="es-ES" sz="2500" dirty="0" smtClean="0">
                <a:solidFill>
                  <a:schemeClr val="bg1"/>
                </a:solidFill>
                <a:latin typeface="Bradley Hand ITC" pitchFamily="66" charset="0"/>
              </a:endParaRP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Char char="ü"/>
                <a:tabLst/>
              </a:pPr>
              <a:r>
                <a:rPr lang="es-ES" dirty="0" smtClean="0">
                  <a:solidFill>
                    <a:schemeClr val="bg1"/>
                  </a:solidFill>
                  <a:latin typeface="Bradley Hand ITC" pitchFamily="66" charset="0"/>
                </a:rPr>
                <a:t>IDENTIFICAR LOS BENEFICIOS OTORGADOS A LA CIUDADANIA COLOMBIANA TRAS LA APARICION DE LA CONSTITUCION DE 1991</a:t>
              </a:r>
              <a:r>
                <a:rPr lang="es-ES" dirty="0" smtClean="0">
                  <a:latin typeface="Bradley Hand ITC" pitchFamily="66" charset="0"/>
                </a:rPr>
                <a:t>.</a:t>
              </a:r>
              <a:r>
                <a:rPr lang="es-ES" sz="2500" dirty="0" smtClean="0">
                  <a:latin typeface="Bradley Hand ITC" pitchFamily="66" charset="0"/>
                </a:rPr>
                <a:t> </a:t>
              </a:r>
              <a:endParaRPr kumimoji="0" lang="es-ES" sz="2500" i="0" strike="noStrike" cap="none" normalizeH="0" baseline="0" dirty="0" smtClean="0">
                <a:ln>
                  <a:noFill/>
                </a:ln>
                <a:solidFill>
                  <a:schemeClr val="tx1"/>
                </a:solidFill>
                <a:latin typeface="Bradley Hand ITC" pitchFamily="66" charset="0"/>
              </a:endParaRPr>
            </a:p>
          </p:txBody>
        </p:sp>
        <p:pic>
          <p:nvPicPr>
            <p:cNvPr id="7" name="il_fi" descr="http://3.bp.blogspot.com/_Z1pJ4R2d6t8/SbgTrDagt7I/AAAAAAAAABA/Na1I2QQsO9c/s320/sociedad-civil.jpg"/>
            <p:cNvPicPr/>
            <p:nvPr/>
          </p:nvPicPr>
          <p:blipFill>
            <a:blip r:embed="rId3"/>
            <a:srcRect/>
            <a:stretch>
              <a:fillRect/>
            </a:stretch>
          </p:blipFill>
          <p:spPr bwMode="auto">
            <a:xfrm>
              <a:off x="4427984" y="1268760"/>
              <a:ext cx="4287420" cy="5014382"/>
            </a:xfrm>
            <a:prstGeom prst="rect">
              <a:avLst/>
            </a:prstGeom>
            <a:noFill/>
            <a:ln w="9525">
              <a:noFill/>
              <a:miter lim="800000"/>
              <a:headEnd/>
              <a:tailEnd/>
            </a:ln>
            <a:effectLst>
              <a:glow rad="228600">
                <a:schemeClr val="accent2">
                  <a:satMod val="175000"/>
                  <a:alpha val="40000"/>
                </a:schemeClr>
              </a:glow>
            </a:effectLst>
          </p:spPr>
        </p:pic>
      </p:grpSp>
    </p:spTree>
    <p:extLst>
      <p:ext uri="{BB962C8B-B14F-4D97-AF65-F5344CB8AC3E}">
        <p14:creationId xmlns:p14="http://schemas.microsoft.com/office/powerpoint/2010/main" xmlns="" val="3324454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5" name="4 CuadroTexto"/>
          <p:cNvSpPr txBox="1"/>
          <p:nvPr/>
        </p:nvSpPr>
        <p:spPr>
          <a:xfrm>
            <a:off x="500034" y="334978"/>
            <a:ext cx="8215370" cy="861774"/>
          </a:xfrm>
          <a:prstGeom prst="rect">
            <a:avLst/>
          </a:prstGeom>
          <a:noFill/>
          <a:ln>
            <a:solidFill>
              <a:schemeClr val="tx1"/>
            </a:solidFill>
          </a:ln>
          <a:effectLst>
            <a:glow rad="228600">
              <a:schemeClr val="accent2">
                <a:satMod val="175000"/>
                <a:alpha val="40000"/>
              </a:schemeClr>
            </a:glow>
          </a:effectLst>
        </p:spPr>
        <p:txBody>
          <a:bodyPr wrap="square" rtlCol="0">
            <a:spAutoFit/>
          </a:bodyPr>
          <a:lstStyle/>
          <a:p>
            <a:pPr algn="ctr"/>
            <a:r>
              <a:rPr lang="es-ES" sz="2500" b="1" u="sng" dirty="0" smtClean="0">
                <a:solidFill>
                  <a:schemeClr val="bg1"/>
                </a:solidFill>
                <a:effectLst>
                  <a:outerShdw blurRad="38100" dist="38100" dir="2700000" algn="tl">
                    <a:srgbClr val="000000">
                      <a:alpha val="43137"/>
                    </a:srgbClr>
                  </a:outerShdw>
                </a:effectLst>
                <a:latin typeface="Jokerman" pitchFamily="82" charset="0"/>
              </a:rPr>
              <a:t>LA PARTICIPACION EN EVENTOS ESCOLARES Y COMUNITARIOS </a:t>
            </a:r>
            <a:endParaRPr lang="es-ES" sz="2500" dirty="0">
              <a:solidFill>
                <a:schemeClr val="bg1"/>
              </a:solidFill>
              <a:latin typeface="Bradley Hand ITC" pitchFamily="66" charset="0"/>
            </a:endParaRPr>
          </a:p>
        </p:txBody>
      </p:sp>
      <p:sp>
        <p:nvSpPr>
          <p:cNvPr id="6" name="Text Box 4"/>
          <p:cNvSpPr txBox="1">
            <a:spLocks noChangeArrowheads="1"/>
          </p:cNvSpPr>
          <p:nvPr/>
        </p:nvSpPr>
        <p:spPr bwMode="auto">
          <a:xfrm>
            <a:off x="547039" y="1438954"/>
            <a:ext cx="3664921" cy="5230406"/>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500" b="1" u="sng" dirty="0" smtClean="0">
                <a:solidFill>
                  <a:schemeClr val="bg1"/>
                </a:solidFill>
                <a:effectLst>
                  <a:outerShdw blurRad="38100" dist="38100" dir="2700000" algn="tl">
                    <a:srgbClr val="000000">
                      <a:alpha val="43137"/>
                    </a:srgbClr>
                  </a:outerShdw>
                </a:effectLst>
                <a:latin typeface="Jokerman" pitchFamily="82" charset="0"/>
              </a:rPr>
              <a:t>DESARROLLO AUTONOMO</a:t>
            </a: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solidFill>
                <a:schemeClr val="bg1"/>
              </a:solidFill>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ES" sz="2000" dirty="0" smtClean="0">
                <a:solidFill>
                  <a:schemeClr val="bg1"/>
                </a:solidFill>
                <a:latin typeface="Bradley Hand ITC" pitchFamily="66" charset="0"/>
              </a:rPr>
              <a:t>PARA PODER LLEVAR TU VIDA EN FORMA RESPONSABLE Y AUTONOMA DEBES EMPEZAR POR ACTUAR Y PARTICPAR EN TU ENTORNO INMEDIATO: TU CASA, TU COLEGIO Y TU COMUNIDAD. ASI, CONTRIBUIRAS A LA CONSTRUCCION DE UNA SOCIEDAD MAS JUSTA Y EN PAZ.</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500" i="0" strike="noStrike" cap="none" normalizeH="0" baseline="0" dirty="0">
              <a:ln>
                <a:noFill/>
              </a:ln>
              <a:solidFill>
                <a:schemeClr val="tx1"/>
              </a:solidFill>
              <a:latin typeface="Bradley Hand ITC"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2903" y="1857222"/>
            <a:ext cx="3965426" cy="39654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513122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3" name="Text Box 4"/>
          <p:cNvSpPr txBox="1">
            <a:spLocks noChangeArrowheads="1"/>
          </p:cNvSpPr>
          <p:nvPr/>
        </p:nvSpPr>
        <p:spPr bwMode="auto">
          <a:xfrm>
            <a:off x="539553" y="886377"/>
            <a:ext cx="3600400" cy="4824536"/>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000" dirty="0" smtClean="0">
                <a:solidFill>
                  <a:schemeClr val="bg1"/>
                </a:solidFill>
                <a:latin typeface="Bradley Hand ITC" pitchFamily="66" charset="0"/>
              </a:rPr>
              <a:t>LO PRIMERO QUE DEBES HACER ES APRENDER A IDENTIFICAR  LOS PROBLEMAS QUE EXISTEN EN TU AMBIENTE SOCIAL Y PROPONER SOLUCIONES. ASI, LOGRARÁS DESARROLLAR LA CAPACIDAD PARA ACTUAR SOBRE LA REALIDAD Y TRANSFORMARLA CON EL FIN DE MEJORAR LA CALIDAD DE VIDA DE LAS PERDSONAS QUE TE RODEAN.</a:t>
            </a:r>
            <a:endParaRPr kumimoji="0" lang="es-ES" sz="2000" i="0" strike="noStrike" cap="none" normalizeH="0" baseline="0" dirty="0" smtClean="0">
              <a:ln>
                <a:noFill/>
              </a:ln>
              <a:solidFill>
                <a:schemeClr val="bg1"/>
              </a:solidFill>
              <a:latin typeface="Bradley Hand ITC"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855653"/>
            <a:ext cx="3810000" cy="2857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9613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4438" y="428625"/>
            <a:ext cx="7497762" cy="1143000"/>
          </a:xfrm>
          <a:ln>
            <a:solidFill>
              <a:schemeClr val="tx1"/>
            </a:solidFill>
          </a:ln>
        </p:spPr>
        <p:txBody>
          <a:bodyPr/>
          <a:lstStyle/>
          <a:p>
            <a:pPr algn="ctr" eaLnBrk="1" hangingPunct="1">
              <a:defRPr/>
            </a:pPr>
            <a:r>
              <a:rPr lang="es-CO" sz="3200" dirty="0" smtClean="0"/>
              <a:t>GOBIERNO CONSERVADOR</a:t>
            </a:r>
            <a:br>
              <a:rPr lang="es-CO" sz="3200" dirty="0" smtClean="0"/>
            </a:br>
            <a:r>
              <a:rPr lang="es-CO" sz="3200" dirty="0" smtClean="0"/>
              <a:t>MARIANO OSPINA PÉREZ 1946 - 50</a:t>
            </a:r>
            <a:endParaRPr lang="es-ES" sz="3200" dirty="0"/>
          </a:p>
        </p:txBody>
      </p:sp>
      <p:sp>
        <p:nvSpPr>
          <p:cNvPr id="13314" name="Rectangle 3"/>
          <p:cNvSpPr>
            <a:spLocks noGrp="1" noChangeArrowheads="1"/>
          </p:cNvSpPr>
          <p:nvPr>
            <p:ph idx="4294967295"/>
          </p:nvPr>
        </p:nvSpPr>
        <p:spPr>
          <a:xfrm>
            <a:off x="0" y="1785938"/>
            <a:ext cx="5572125" cy="4667250"/>
          </a:xfrm>
        </p:spPr>
        <p:txBody>
          <a:bodyPr>
            <a:normAutofit/>
          </a:bodyPr>
          <a:lstStyle/>
          <a:p>
            <a:pPr marL="365760" indent="-283464" algn="just" eaLnBrk="1" fontAlgn="auto" hangingPunct="1">
              <a:lnSpc>
                <a:spcPct val="90000"/>
              </a:lnSpc>
              <a:spcAft>
                <a:spcPts val="0"/>
              </a:spcAft>
              <a:buFont typeface="Wingdings 2"/>
              <a:buChar char=""/>
              <a:defRPr/>
            </a:pPr>
            <a:r>
              <a:rPr lang="es-MX" dirty="0" smtClean="0"/>
              <a:t>En el primer gobierno, el presidente Mariano Ospina quiso imponer un gobierno de “concordia bipartidista” al repartir parte del poder político a los liberales. </a:t>
            </a:r>
          </a:p>
          <a:p>
            <a:pPr marL="365760" indent="-283464" algn="just" eaLnBrk="1" fontAlgn="auto" hangingPunct="1">
              <a:lnSpc>
                <a:spcPct val="90000"/>
              </a:lnSpc>
              <a:spcAft>
                <a:spcPts val="0"/>
              </a:spcAft>
              <a:buFont typeface="Wingdings 2"/>
              <a:buChar char=""/>
              <a:defRPr/>
            </a:pPr>
            <a:endParaRPr lang="es-MX" dirty="0" smtClean="0"/>
          </a:p>
          <a:p>
            <a:pPr marL="365760" indent="-283464" algn="just" eaLnBrk="1" fontAlgn="auto" hangingPunct="1">
              <a:lnSpc>
                <a:spcPct val="90000"/>
              </a:lnSpc>
              <a:spcAft>
                <a:spcPts val="0"/>
              </a:spcAft>
              <a:buFont typeface="Wingdings 2"/>
              <a:buChar char=""/>
              <a:defRPr/>
            </a:pPr>
            <a:r>
              <a:rPr lang="es-MX" dirty="0" smtClean="0"/>
              <a:t>Durante estos años, Colombia vivía una grave crisis económica como consecuencia de la Segunda Guerra Mundial. </a:t>
            </a:r>
          </a:p>
          <a:p>
            <a:pPr marL="365760" indent="-283464" algn="just" eaLnBrk="1" fontAlgn="auto" hangingPunct="1">
              <a:lnSpc>
                <a:spcPct val="90000"/>
              </a:lnSpc>
              <a:spcAft>
                <a:spcPts val="0"/>
              </a:spcAft>
              <a:buFont typeface="Wingdings 2"/>
              <a:buChar char=""/>
              <a:defRPr/>
            </a:pPr>
            <a:endParaRPr lang="es-ES" sz="2800" dirty="0" smtClean="0"/>
          </a:p>
        </p:txBody>
      </p:sp>
      <p:pic>
        <p:nvPicPr>
          <p:cNvPr id="13316" name="Picture 4" descr="http://www.caballerosandantes.net/public_images/Colombia/Siglo%20XX/Golpe/1946.%20Mariano%20Ospina%20P__rez.jpg"/>
          <p:cNvPicPr>
            <a:picLocks noChangeAspect="1" noChangeArrowheads="1"/>
          </p:cNvPicPr>
          <p:nvPr/>
        </p:nvPicPr>
        <p:blipFill>
          <a:blip r:embed="rId2"/>
          <a:srcRect/>
          <a:stretch>
            <a:fillRect/>
          </a:stretch>
        </p:blipFill>
        <p:spPr bwMode="auto">
          <a:xfrm>
            <a:off x="6572264" y="2071678"/>
            <a:ext cx="2162176" cy="32861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6619" y="0"/>
            <a:ext cx="9137381" cy="6858000"/>
          </a:xfrm>
          <a:prstGeom prst="rect">
            <a:avLst/>
          </a:prstGeom>
          <a:noFill/>
        </p:spPr>
      </p:pic>
      <p:sp>
        <p:nvSpPr>
          <p:cNvPr id="3" name="Text Box 4"/>
          <p:cNvSpPr txBox="1">
            <a:spLocks noChangeArrowheads="1"/>
          </p:cNvSpPr>
          <p:nvPr/>
        </p:nvSpPr>
        <p:spPr bwMode="auto">
          <a:xfrm>
            <a:off x="4860032" y="421401"/>
            <a:ext cx="3664921" cy="6048672"/>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500" b="1" u="sng" dirty="0" smtClean="0">
                <a:solidFill>
                  <a:schemeClr val="bg1"/>
                </a:solidFill>
                <a:effectLst>
                  <a:outerShdw blurRad="38100" dist="38100" dir="2700000" algn="tl">
                    <a:srgbClr val="000000">
                      <a:alpha val="43137"/>
                    </a:srgbClr>
                  </a:outerShdw>
                </a:effectLst>
                <a:latin typeface="Jokerman" pitchFamily="82" charset="0"/>
              </a:rPr>
              <a:t>PARTICIPACION JUVENIL</a:t>
            </a: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solidFill>
                <a:schemeClr val="bg1"/>
              </a:solidFill>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solidFill>
                <a:schemeClr val="bg1"/>
              </a:solidFill>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ES" sz="2000" dirty="0" smtClean="0">
                <a:solidFill>
                  <a:schemeClr val="bg1"/>
                </a:solidFill>
                <a:latin typeface="Bradley Hand ITC" pitchFamily="66" charset="0"/>
              </a:rPr>
              <a:t>LA PARTICIPACION DIRECTA DE LOS JÓVENES EN LAS ACTIVIDADES ESCOLARES Y EN LA COMUNIDAD ADEMAS DE CONTRIBUIR A LA FORMACION DE LIDERES, IMPRIME DINAMISMO, VIGOR Y CREATIVIDAD, Y ABRE UN ESPACIO PARA LA LIBRE EXPRESIÓN Y LAS BUENAS RELACIONES INTERPERSONALES</a:t>
            </a:r>
            <a:r>
              <a:rPr lang="es-ES" sz="2000" dirty="0" smtClean="0">
                <a:latin typeface="Bradley Hand ITC" pitchFamily="66"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700431">
            <a:off x="585782" y="657120"/>
            <a:ext cx="3621573" cy="3295631"/>
          </a:xfrm>
          <a:prstGeom prst="snip2DiagRect">
            <a:avLst>
              <a:gd name="adj1" fmla="val 592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Text Box 4"/>
          <p:cNvSpPr txBox="1">
            <a:spLocks noChangeArrowheads="1"/>
          </p:cNvSpPr>
          <p:nvPr/>
        </p:nvSpPr>
        <p:spPr bwMode="auto">
          <a:xfrm>
            <a:off x="323529" y="4869159"/>
            <a:ext cx="4248472" cy="1600914"/>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000" dirty="0" smtClean="0">
                <a:solidFill>
                  <a:schemeClr val="bg1"/>
                </a:solidFill>
                <a:latin typeface="Bradley Hand ITC" pitchFamily="66" charset="0"/>
              </a:rPr>
              <a:t>LA PARTICIPACION EN LAS ACTIVIDADES ESCOLARES Y SOCIALES PERMITE CONOCERNOS A NOSOTROS MISMOS Y A LOS DEMAS</a:t>
            </a:r>
          </a:p>
        </p:txBody>
      </p:sp>
    </p:spTree>
    <p:extLst>
      <p:ext uri="{BB962C8B-B14F-4D97-AF65-F5344CB8AC3E}">
        <p14:creationId xmlns:p14="http://schemas.microsoft.com/office/powerpoint/2010/main" xmlns="" val="2145468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3" name="Text Box 4"/>
          <p:cNvSpPr txBox="1">
            <a:spLocks noChangeArrowheads="1"/>
          </p:cNvSpPr>
          <p:nvPr/>
        </p:nvSpPr>
        <p:spPr bwMode="auto">
          <a:xfrm>
            <a:off x="5227559" y="188640"/>
            <a:ext cx="3448897" cy="6408712"/>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ES" sz="2000" dirty="0" smtClean="0">
                <a:solidFill>
                  <a:schemeClr val="bg1"/>
                </a:solidFill>
                <a:latin typeface="Bradley Hand ITC" pitchFamily="66" charset="0"/>
              </a:rPr>
              <a:t>EL COLEGIO ES EL MEJOR CAMPO DE ENTRENAMIENTO PARA EL EJERCICIO DE LA DEMOCRACIA PARTICIPATIVA, A TRAVÉS DE GRUPOS CULTURALES O DEPORTIVOS, O PARTICIPANDO EN EL GOBIERNO ESCOLAR. ASI LOGRARAS CREAR LOS HABITOS Y LAS HABILIDADES QUE SE REQUIEREN PARA SER UN CIUDADANO RESPONSABLE Y CONSTRUIR UNA SOCIEDAD EN PAZ</a:t>
            </a:r>
            <a:r>
              <a:rPr lang="es-ES" sz="2000" dirty="0" smtClean="0">
                <a:latin typeface="Bradley Hand ITC" pitchFamily="66"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715578">
            <a:off x="550856" y="1592614"/>
            <a:ext cx="3987454" cy="34778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38168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3" name="Text Box 4"/>
          <p:cNvSpPr txBox="1">
            <a:spLocks noChangeArrowheads="1"/>
          </p:cNvSpPr>
          <p:nvPr/>
        </p:nvSpPr>
        <p:spPr bwMode="auto">
          <a:xfrm>
            <a:off x="827584" y="476672"/>
            <a:ext cx="7697369" cy="703343"/>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3000" b="1" u="sng" dirty="0" smtClean="0">
                <a:effectLst>
                  <a:outerShdw blurRad="38100" dist="38100" dir="2700000" algn="tl">
                    <a:srgbClr val="000000">
                      <a:alpha val="43137"/>
                    </a:srgbClr>
                  </a:outerShdw>
                </a:effectLst>
                <a:latin typeface="Jokerman" pitchFamily="82" charset="0"/>
              </a:rPr>
              <a:t>LA CONSTITUCION POLITICA DE 1991.</a:t>
            </a: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4168" y="1772816"/>
            <a:ext cx="2591569"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560" y="2132856"/>
            <a:ext cx="4896544" cy="33405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551176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3" name="Text Box 4"/>
          <p:cNvSpPr txBox="1">
            <a:spLocks noChangeArrowheads="1"/>
          </p:cNvSpPr>
          <p:nvPr/>
        </p:nvSpPr>
        <p:spPr bwMode="auto">
          <a:xfrm>
            <a:off x="395536" y="476672"/>
            <a:ext cx="8352928" cy="1008112"/>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500" b="1" u="sng" dirty="0" smtClean="0">
                <a:solidFill>
                  <a:schemeClr val="bg1"/>
                </a:solidFill>
                <a:effectLst>
                  <a:outerShdw blurRad="38100" dist="38100" dir="2700000" algn="tl">
                    <a:srgbClr val="000000">
                      <a:alpha val="43137"/>
                    </a:srgbClr>
                  </a:outerShdw>
                </a:effectLst>
                <a:latin typeface="Jokerman" pitchFamily="82" charset="0"/>
              </a:rPr>
              <a:t>LAS CONSTITUCIONES EN COLOMBIA A TRAVES DE LA HISTORIA</a:t>
            </a: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solidFill>
                <a:schemeClr val="bg1"/>
              </a:solidFill>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p:txBody>
      </p:sp>
      <p:graphicFrame>
        <p:nvGraphicFramePr>
          <p:cNvPr id="2" name="1 Tabla"/>
          <p:cNvGraphicFramePr>
            <a:graphicFrameLocks noGrp="1"/>
          </p:cNvGraphicFramePr>
          <p:nvPr>
            <p:extLst>
              <p:ext uri="{D42A27DB-BD31-4B8C-83A1-F6EECF244321}">
                <p14:modId xmlns:p14="http://schemas.microsoft.com/office/powerpoint/2010/main" xmlns="" val="3537267179"/>
              </p:ext>
            </p:extLst>
          </p:nvPr>
        </p:nvGraphicFramePr>
        <p:xfrm>
          <a:off x="290842" y="1772816"/>
          <a:ext cx="4253230" cy="4929743"/>
        </p:xfrm>
        <a:graphic>
          <a:graphicData uri="http://schemas.openxmlformats.org/drawingml/2006/table">
            <a:tbl>
              <a:tblPr firstRow="1" firstCol="1" bandRow="1">
                <a:tableStyleId>{5DA37D80-6434-44D0-A028-1B22A696006F}</a:tableStyleId>
              </a:tblPr>
              <a:tblGrid>
                <a:gridCol w="3014526"/>
                <a:gridCol w="1238704"/>
              </a:tblGrid>
              <a:tr h="290207">
                <a:tc>
                  <a:txBody>
                    <a:bodyPr/>
                    <a:lstStyle/>
                    <a:p>
                      <a:pPr algn="ctr">
                        <a:lnSpc>
                          <a:spcPct val="115000"/>
                        </a:lnSpc>
                        <a:spcAft>
                          <a:spcPts val="0"/>
                        </a:spcAft>
                      </a:pPr>
                      <a:r>
                        <a:rPr lang="es-ES" sz="2400" dirty="0">
                          <a:solidFill>
                            <a:schemeClr val="bg1"/>
                          </a:solidFill>
                          <a:effectLst/>
                        </a:rPr>
                        <a:t>CONSTITUCIONES</a:t>
                      </a:r>
                      <a:endParaRPr lang="es-CO" sz="24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solidFill>
                            <a:schemeClr val="bg1"/>
                          </a:solidFill>
                          <a:effectLst/>
                        </a:rPr>
                        <a:t>FECHAS</a:t>
                      </a:r>
                      <a:endParaRPr lang="es-CO" sz="2400" dirty="0">
                        <a:solidFill>
                          <a:schemeClr val="bg1"/>
                        </a:solidFill>
                        <a:effectLst/>
                        <a:latin typeface="Calibri"/>
                        <a:ea typeface="Calibri"/>
                        <a:cs typeface="Times New Roman"/>
                      </a:endParaRPr>
                    </a:p>
                  </a:txBody>
                  <a:tcPr marL="68580" marR="68580" marT="0" marB="0"/>
                </a:tc>
              </a:tr>
              <a:tr h="598536">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Constitución del Socorro</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1809</a:t>
                      </a:r>
                      <a:endParaRPr lang="es-CO" sz="1600" dirty="0">
                        <a:solidFill>
                          <a:schemeClr val="bg1"/>
                        </a:solidFill>
                        <a:effectLst/>
                        <a:latin typeface="Calibri"/>
                        <a:ea typeface="Calibri"/>
                        <a:cs typeface="Times New Roman"/>
                      </a:endParaRPr>
                    </a:p>
                  </a:txBody>
                  <a:tcPr marL="68580" marR="68580" marT="0" marB="0"/>
                </a:tc>
              </a:tr>
              <a:tr h="598536">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Constitución de Cundinamarca</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1811</a:t>
                      </a:r>
                      <a:endParaRPr lang="es-CO" sz="1600" dirty="0">
                        <a:solidFill>
                          <a:schemeClr val="bg1"/>
                        </a:solidFill>
                        <a:effectLst/>
                        <a:latin typeface="Calibri"/>
                        <a:ea typeface="Calibri"/>
                        <a:cs typeface="Times New Roman"/>
                      </a:endParaRPr>
                    </a:p>
                  </a:txBody>
                  <a:tcPr marL="68580" marR="68580" marT="0" marB="0"/>
                </a:tc>
              </a:tr>
              <a:tr h="906866">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Constitución de las Provincias Unidas</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1811</a:t>
                      </a:r>
                      <a:endParaRPr lang="es-CO" sz="1600" dirty="0">
                        <a:solidFill>
                          <a:schemeClr val="bg1"/>
                        </a:solidFill>
                        <a:effectLst/>
                        <a:latin typeface="Calibri"/>
                        <a:ea typeface="Calibri"/>
                        <a:cs typeface="Times New Roman"/>
                      </a:endParaRPr>
                    </a:p>
                  </a:txBody>
                  <a:tcPr marL="68580" marR="68580" marT="0" marB="0"/>
                </a:tc>
              </a:tr>
              <a:tr h="598536">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Constitución de Angostura</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1819</a:t>
                      </a:r>
                      <a:endParaRPr lang="es-CO" sz="1600" dirty="0">
                        <a:solidFill>
                          <a:schemeClr val="bg1"/>
                        </a:solidFill>
                        <a:effectLst/>
                        <a:latin typeface="Calibri"/>
                        <a:ea typeface="Calibri"/>
                        <a:cs typeface="Times New Roman"/>
                      </a:endParaRPr>
                    </a:p>
                  </a:txBody>
                  <a:tcPr marL="68580" marR="68580" marT="0" marB="0"/>
                </a:tc>
              </a:tr>
              <a:tr h="1831854">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Constitución de Cúcuta o Constitución de “La Gran Colombia”.</a:t>
                      </a:r>
                      <a:endParaRPr lang="es-CO" sz="1600" dirty="0">
                        <a:solidFill>
                          <a:schemeClr val="bg1"/>
                        </a:solidFill>
                        <a:effectLst/>
                      </a:endParaRPr>
                    </a:p>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(Venezuela, Ecuador, Colombia)</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1821</a:t>
                      </a:r>
                      <a:endParaRPr lang="es-CO" sz="1600" dirty="0">
                        <a:solidFill>
                          <a:schemeClr val="bg1"/>
                        </a:solidFill>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2877971146"/>
              </p:ext>
            </p:extLst>
          </p:nvPr>
        </p:nvGraphicFramePr>
        <p:xfrm>
          <a:off x="4716016" y="1772816"/>
          <a:ext cx="4160409" cy="4896544"/>
        </p:xfrm>
        <a:graphic>
          <a:graphicData uri="http://schemas.openxmlformats.org/drawingml/2006/table">
            <a:tbl>
              <a:tblPr firstRow="1" firstCol="1" bandRow="1">
                <a:tableStyleId>{5DA37D80-6434-44D0-A028-1B22A696006F}</a:tableStyleId>
              </a:tblPr>
              <a:tblGrid>
                <a:gridCol w="2948737"/>
                <a:gridCol w="1211672"/>
              </a:tblGrid>
              <a:tr h="744665">
                <a:tc>
                  <a:txBody>
                    <a:bodyPr/>
                    <a:lstStyle/>
                    <a:p>
                      <a:pPr algn="ctr">
                        <a:lnSpc>
                          <a:spcPct val="115000"/>
                        </a:lnSpc>
                        <a:spcAft>
                          <a:spcPts val="0"/>
                        </a:spcAft>
                      </a:pPr>
                      <a:r>
                        <a:rPr lang="es-ES" sz="1800" dirty="0">
                          <a:solidFill>
                            <a:schemeClr val="bg1"/>
                          </a:solidFill>
                          <a:effectLst/>
                        </a:rPr>
                        <a:t> </a:t>
                      </a:r>
                      <a:endParaRPr lang="es-CO" sz="1800" dirty="0">
                        <a:solidFill>
                          <a:schemeClr val="bg1"/>
                        </a:solidFill>
                        <a:effectLst/>
                      </a:endParaRPr>
                    </a:p>
                    <a:p>
                      <a:pPr algn="ctr">
                        <a:lnSpc>
                          <a:spcPct val="115000"/>
                        </a:lnSpc>
                        <a:spcAft>
                          <a:spcPts val="0"/>
                        </a:spcAft>
                      </a:pPr>
                      <a:r>
                        <a:rPr lang="es-ES" sz="1600" dirty="0">
                          <a:solidFill>
                            <a:schemeClr val="bg1"/>
                          </a:solidFill>
                          <a:effectLst/>
                        </a:rPr>
                        <a:t>Constitución de Bolívar</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b="0" dirty="0">
                          <a:solidFill>
                            <a:schemeClr val="bg1"/>
                          </a:solidFill>
                          <a:effectLst/>
                        </a:rPr>
                        <a:t>1832</a:t>
                      </a:r>
                      <a:endParaRPr lang="es-CO" sz="1600" b="0" dirty="0">
                        <a:solidFill>
                          <a:schemeClr val="bg1"/>
                        </a:solidFill>
                        <a:effectLst/>
                        <a:latin typeface="Calibri"/>
                        <a:ea typeface="Calibri"/>
                        <a:cs typeface="Times New Roman"/>
                      </a:endParaRPr>
                    </a:p>
                  </a:txBody>
                  <a:tcPr marL="68580" marR="68580" marT="0" marB="0"/>
                </a:tc>
              </a:tr>
              <a:tr h="1895395">
                <a:tc>
                  <a:txBody>
                    <a:bodyPr/>
                    <a:lstStyle/>
                    <a:p>
                      <a:pPr algn="ctr">
                        <a:lnSpc>
                          <a:spcPct val="115000"/>
                        </a:lnSpc>
                        <a:spcAft>
                          <a:spcPts val="0"/>
                        </a:spcAft>
                      </a:pPr>
                      <a:r>
                        <a:rPr lang="es-ES" sz="1800" dirty="0">
                          <a:solidFill>
                            <a:schemeClr val="bg1"/>
                          </a:solidFill>
                          <a:effectLst/>
                        </a:rPr>
                        <a:t> </a:t>
                      </a:r>
                      <a:endParaRPr lang="es-CO" sz="1800" dirty="0">
                        <a:solidFill>
                          <a:schemeClr val="bg1"/>
                        </a:solidFill>
                        <a:effectLst/>
                      </a:endParaRPr>
                    </a:p>
                    <a:p>
                      <a:pPr algn="ctr">
                        <a:lnSpc>
                          <a:spcPct val="115000"/>
                        </a:lnSpc>
                        <a:spcAft>
                          <a:spcPts val="0"/>
                        </a:spcAft>
                      </a:pPr>
                      <a:r>
                        <a:rPr lang="es-ES" sz="1600" dirty="0">
                          <a:solidFill>
                            <a:schemeClr val="bg1"/>
                          </a:solidFill>
                          <a:effectLst/>
                        </a:rPr>
                        <a:t>Constitución de 1858</a:t>
                      </a:r>
                      <a:endParaRPr lang="es-CO" sz="1600" dirty="0">
                        <a:solidFill>
                          <a:schemeClr val="bg1"/>
                        </a:solidFill>
                        <a:effectLst/>
                      </a:endParaRPr>
                    </a:p>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CO" sz="1600" dirty="0">
                          <a:solidFill>
                            <a:schemeClr val="bg1"/>
                          </a:solidFill>
                          <a:effectLst/>
                        </a:rPr>
                        <a:t>Presidente Conservador Mariano Ospina Rodríguez.</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1858</a:t>
                      </a:r>
                      <a:endParaRPr lang="es-CO" sz="1600" dirty="0">
                        <a:solidFill>
                          <a:schemeClr val="bg1"/>
                        </a:solidFill>
                        <a:effectLst/>
                      </a:endParaRPr>
                    </a:p>
                    <a:p>
                      <a:pPr algn="ctr">
                        <a:lnSpc>
                          <a:spcPct val="115000"/>
                        </a:lnSpc>
                        <a:spcAft>
                          <a:spcPts val="0"/>
                        </a:spcAft>
                      </a:pPr>
                      <a:r>
                        <a:rPr lang="es-ES" sz="1600" dirty="0">
                          <a:solidFill>
                            <a:schemeClr val="bg1"/>
                          </a:solidFill>
                          <a:effectLst/>
                        </a:rPr>
                        <a:t> </a:t>
                      </a:r>
                      <a:endParaRPr lang="es-CO" sz="1600" dirty="0">
                        <a:solidFill>
                          <a:schemeClr val="bg1"/>
                        </a:solidFill>
                        <a:effectLst/>
                        <a:latin typeface="Calibri"/>
                        <a:ea typeface="Calibri"/>
                        <a:cs typeface="Times New Roman"/>
                      </a:endParaRPr>
                    </a:p>
                  </a:txBody>
                  <a:tcPr marL="68580" marR="68580" marT="0" marB="0"/>
                </a:tc>
              </a:tr>
              <a:tr h="744665">
                <a:tc>
                  <a:txBody>
                    <a:bodyPr/>
                    <a:lstStyle/>
                    <a:p>
                      <a:pPr algn="ctr">
                        <a:lnSpc>
                          <a:spcPct val="115000"/>
                        </a:lnSpc>
                        <a:spcAft>
                          <a:spcPts val="0"/>
                        </a:spcAft>
                      </a:pPr>
                      <a:r>
                        <a:rPr lang="es-ES" sz="1800" dirty="0">
                          <a:solidFill>
                            <a:schemeClr val="bg1"/>
                          </a:solidFill>
                          <a:effectLst/>
                        </a:rPr>
                        <a:t> </a:t>
                      </a:r>
                      <a:endParaRPr lang="es-CO" sz="1800" dirty="0">
                        <a:solidFill>
                          <a:schemeClr val="bg1"/>
                        </a:solidFill>
                        <a:effectLst/>
                      </a:endParaRPr>
                    </a:p>
                    <a:p>
                      <a:pPr algn="ctr">
                        <a:lnSpc>
                          <a:spcPct val="115000"/>
                        </a:lnSpc>
                        <a:spcAft>
                          <a:spcPts val="0"/>
                        </a:spcAft>
                      </a:pPr>
                      <a:r>
                        <a:rPr lang="es-CO" sz="1600" dirty="0">
                          <a:solidFill>
                            <a:schemeClr val="bg1"/>
                          </a:solidFill>
                          <a:effectLst/>
                        </a:rPr>
                        <a:t>Constitución de Rionegro</a:t>
                      </a:r>
                      <a:endParaRPr lang="es-CO"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ES" sz="1600" dirty="0">
                          <a:solidFill>
                            <a:schemeClr val="bg1"/>
                          </a:solidFill>
                          <a:effectLst/>
                        </a:rPr>
                        <a:t>1863</a:t>
                      </a:r>
                      <a:endParaRPr lang="es-CO" sz="1600" dirty="0">
                        <a:solidFill>
                          <a:schemeClr val="bg1"/>
                        </a:solidFill>
                        <a:effectLst/>
                        <a:latin typeface="Calibri"/>
                        <a:ea typeface="Calibri"/>
                        <a:cs typeface="Times New Roman"/>
                      </a:endParaRPr>
                    </a:p>
                  </a:txBody>
                  <a:tcPr marL="68580" marR="68580" marT="0" marB="0"/>
                </a:tc>
              </a:tr>
              <a:tr h="1511819">
                <a:tc>
                  <a:txBody>
                    <a:bodyPr/>
                    <a:lstStyle/>
                    <a:p>
                      <a:pPr algn="ctr">
                        <a:lnSpc>
                          <a:spcPct val="115000"/>
                        </a:lnSpc>
                        <a:spcAft>
                          <a:spcPts val="0"/>
                        </a:spcAft>
                      </a:pPr>
                      <a:r>
                        <a:rPr lang="es-ES" sz="1800" dirty="0">
                          <a:solidFill>
                            <a:schemeClr val="bg1"/>
                          </a:solidFill>
                          <a:effectLst/>
                        </a:rPr>
                        <a:t> </a:t>
                      </a:r>
                      <a:endParaRPr lang="es-CO" sz="1800" dirty="0">
                        <a:solidFill>
                          <a:schemeClr val="bg1"/>
                        </a:solidFill>
                        <a:effectLst/>
                      </a:endParaRPr>
                    </a:p>
                    <a:p>
                      <a:pPr algn="ctr">
                        <a:lnSpc>
                          <a:spcPct val="115000"/>
                        </a:lnSpc>
                        <a:spcAft>
                          <a:spcPts val="0"/>
                        </a:spcAft>
                      </a:pPr>
                      <a:r>
                        <a:rPr lang="es-CO" sz="1600" dirty="0">
                          <a:solidFill>
                            <a:schemeClr val="bg1"/>
                          </a:solidFill>
                          <a:effectLst/>
                        </a:rPr>
                        <a:t>Constitución de 1886</a:t>
                      </a:r>
                    </a:p>
                    <a:p>
                      <a:pPr algn="ctr">
                        <a:lnSpc>
                          <a:spcPct val="115000"/>
                        </a:lnSpc>
                        <a:spcAft>
                          <a:spcPts val="0"/>
                        </a:spcAft>
                      </a:pPr>
                      <a:r>
                        <a:rPr lang="es-ES" sz="1800" dirty="0">
                          <a:solidFill>
                            <a:schemeClr val="bg1"/>
                          </a:solidFill>
                          <a:effectLst/>
                        </a:rPr>
                        <a:t> </a:t>
                      </a:r>
                      <a:endParaRPr lang="es-CO" sz="18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chemeClr val="bg1"/>
                          </a:solidFill>
                          <a:effectLst/>
                        </a:rPr>
                        <a:t> </a:t>
                      </a:r>
                      <a:endParaRPr lang="es-CO" sz="1600" dirty="0">
                        <a:solidFill>
                          <a:schemeClr val="bg1"/>
                        </a:solidFill>
                        <a:effectLst/>
                      </a:endParaRPr>
                    </a:p>
                    <a:p>
                      <a:pPr algn="ctr">
                        <a:lnSpc>
                          <a:spcPct val="115000"/>
                        </a:lnSpc>
                        <a:spcAft>
                          <a:spcPts val="0"/>
                        </a:spcAft>
                      </a:pPr>
                      <a:r>
                        <a:rPr lang="es-CO" sz="1600" dirty="0">
                          <a:solidFill>
                            <a:schemeClr val="bg1"/>
                          </a:solidFill>
                          <a:effectLst/>
                        </a:rPr>
                        <a:t>1886</a:t>
                      </a:r>
                    </a:p>
                    <a:p>
                      <a:pPr algn="ctr">
                        <a:lnSpc>
                          <a:spcPct val="115000"/>
                        </a:lnSpc>
                        <a:spcAft>
                          <a:spcPts val="0"/>
                        </a:spcAft>
                      </a:pPr>
                      <a:r>
                        <a:rPr lang="es-CO" sz="1600" dirty="0">
                          <a:solidFill>
                            <a:schemeClr val="bg1"/>
                          </a:solidFill>
                          <a:effectLst/>
                        </a:rPr>
                        <a:t>Por Rafael Núñez</a:t>
                      </a:r>
                      <a:endParaRPr lang="es-CO" sz="1600" dirty="0">
                        <a:solidFill>
                          <a:schemeClr val="bg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283008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6619" y="0"/>
            <a:ext cx="9137381" cy="6858000"/>
          </a:xfrm>
          <a:prstGeom prst="rect">
            <a:avLst/>
          </a:prstGeom>
          <a:noFill/>
        </p:spPr>
      </p:pic>
      <p:sp>
        <p:nvSpPr>
          <p:cNvPr id="3" name="Text Box 4"/>
          <p:cNvSpPr txBox="1">
            <a:spLocks noChangeArrowheads="1"/>
          </p:cNvSpPr>
          <p:nvPr/>
        </p:nvSpPr>
        <p:spPr bwMode="auto">
          <a:xfrm>
            <a:off x="827584" y="476672"/>
            <a:ext cx="7697369" cy="703343"/>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3000" b="1" u="sng" dirty="0" smtClean="0">
                <a:solidFill>
                  <a:schemeClr val="bg1"/>
                </a:solidFill>
                <a:effectLst>
                  <a:outerShdw blurRad="38100" dist="38100" dir="2700000" algn="tl">
                    <a:srgbClr val="000000">
                      <a:alpha val="43137"/>
                    </a:srgbClr>
                  </a:outerShdw>
                </a:effectLst>
                <a:latin typeface="Jokerman" pitchFamily="82" charset="0"/>
              </a:rPr>
              <a:t>LA CONSTITUCION POLITICA DE 1991.</a:t>
            </a: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22506" y="1916832"/>
            <a:ext cx="3225958" cy="4032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Text Box 4"/>
          <p:cNvSpPr txBox="1">
            <a:spLocks noChangeArrowheads="1"/>
          </p:cNvSpPr>
          <p:nvPr/>
        </p:nvSpPr>
        <p:spPr bwMode="auto">
          <a:xfrm>
            <a:off x="335182" y="1484784"/>
            <a:ext cx="4740874" cy="5184576"/>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solidFill>
                <a:schemeClr val="bg1"/>
              </a:solidFill>
              <a:latin typeface="Bradley Hand ITC" pitchFamily="66" charset="0"/>
            </a:endParaRPr>
          </a:p>
          <a:p>
            <a:pPr algn="ctr" fontAlgn="base">
              <a:spcBef>
                <a:spcPct val="0"/>
              </a:spcBef>
              <a:spcAft>
                <a:spcPct val="0"/>
              </a:spcAft>
            </a:pPr>
            <a:r>
              <a:rPr lang="es-ES" sz="2000" dirty="0" smtClean="0">
                <a:solidFill>
                  <a:schemeClr val="bg1"/>
                </a:solidFill>
                <a:latin typeface="Bradley Hand ITC" pitchFamily="66" charset="0"/>
              </a:rPr>
              <a:t>NUESTRO ESTADO ESTA CONFORMADO POR UN CONJUNTO DE HOMBRES Y MUJERES  QUE VIVIMOS DE ACUERDO CON UNAS REGLAS O LEYES QUE DETERMINAN EL FUNCIONAMIENTO DEL PAÍS. </a:t>
            </a:r>
          </a:p>
          <a:p>
            <a:pPr algn="ctr" fontAlgn="base">
              <a:spcBef>
                <a:spcPct val="0"/>
              </a:spcBef>
              <a:spcAft>
                <a:spcPct val="0"/>
              </a:spcAft>
            </a:pPr>
            <a:endParaRPr lang="es-ES" sz="2000" dirty="0">
              <a:solidFill>
                <a:schemeClr val="bg1"/>
              </a:solidFill>
              <a:latin typeface="Bradley Hand ITC" pitchFamily="66" charset="0"/>
            </a:endParaRPr>
          </a:p>
          <a:p>
            <a:pPr algn="ctr" fontAlgn="base">
              <a:spcBef>
                <a:spcPct val="0"/>
              </a:spcBef>
              <a:spcAft>
                <a:spcPct val="0"/>
              </a:spcAft>
            </a:pPr>
            <a:r>
              <a:rPr lang="es-ES" sz="2000" dirty="0" smtClean="0">
                <a:solidFill>
                  <a:schemeClr val="bg1"/>
                </a:solidFill>
                <a:latin typeface="Bradley Hand ITC" pitchFamily="66" charset="0"/>
              </a:rPr>
              <a:t>ESTAS REGLAS ESTÁN CONSAGRADAS EN LA </a:t>
            </a:r>
            <a:r>
              <a:rPr lang="es-ES" sz="2000" b="1" dirty="0" smtClean="0">
                <a:solidFill>
                  <a:schemeClr val="bg1"/>
                </a:solidFill>
                <a:latin typeface="Bradley Hand ITC" pitchFamily="66" charset="0"/>
              </a:rPr>
              <a:t>CONSTITUCIÓN NACIONAL</a:t>
            </a:r>
            <a:r>
              <a:rPr lang="es-ES" sz="2000" dirty="0" smtClean="0">
                <a:solidFill>
                  <a:schemeClr val="bg1"/>
                </a:solidFill>
                <a:latin typeface="Bradley Hand ITC" pitchFamily="66" charset="0"/>
              </a:rPr>
              <a:t>, QUE ES EL DOCUMENTO MÁS IMPORTANTE DE LOS COLOMBIANOS PORQUE FUNCIONA COMO UN GRAN ACUERDO PARA QUE LA VIDA EN SOCIEDAD SEA POSIBLE.  </a:t>
            </a:r>
            <a:endParaRPr lang="es-CO" sz="2000" dirty="0" smtClean="0">
              <a:solidFill>
                <a:schemeClr val="bg1"/>
              </a:solidFill>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p:txBody>
      </p:sp>
    </p:spTree>
    <p:extLst>
      <p:ext uri="{BB962C8B-B14F-4D97-AF65-F5344CB8AC3E}">
        <p14:creationId xmlns:p14="http://schemas.microsoft.com/office/powerpoint/2010/main" xmlns="" val="2222955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3" name="Text Box 4"/>
          <p:cNvSpPr txBox="1">
            <a:spLocks noChangeArrowheads="1"/>
          </p:cNvSpPr>
          <p:nvPr/>
        </p:nvSpPr>
        <p:spPr bwMode="auto">
          <a:xfrm>
            <a:off x="335182" y="404664"/>
            <a:ext cx="8413282" cy="3600400"/>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algn="ctr"/>
            <a:r>
              <a:rPr lang="es-ES" sz="2000" dirty="0" smtClean="0">
                <a:latin typeface="Bradley Hand ITC" pitchFamily="66" charset="0"/>
              </a:rPr>
              <a:t>LAS DIFERENTES CONSTITUCIONES POLÍTICAS QUE HAN EXISTIDO, SE CREARON TRATANDO DE ADAPTARSE A LA SITUACIÓN EN QUE SE ENCONTRABA EL PAÍS EN EL MOMENTO EN QUE SE ESTABLECIERON. CON LOS AÑOS, LA VIDA DE NUESTRO PAÍS HA IDO CAMBIANDO. POR ESO, HACE ALGUNOS AÑOS, SE VIO LA NECESIDAD DE CREAR UNA CONSTITUCIÓN QUE SE ADAPTARA A ESA NUEVA REALIDAD Y QUE PREVIERA LOS CAMBIOS POR VENIR. ASÍ, EN 1990, EL PUEBLO COLOMBIANO DIO SU CONSENTIMIENTO PARA CAMBIAR SU CONSTITUCIÓN Y, EN 1991, FUE APROBADA LA CONSTITUCIÓN QUE NOS </a:t>
            </a:r>
            <a:r>
              <a:rPr lang="es-ES" sz="2000" smtClean="0">
                <a:latin typeface="Bradley Hand ITC" pitchFamily="66" charset="0"/>
              </a:rPr>
              <a:t>RIGE EN LA </a:t>
            </a:r>
            <a:r>
              <a:rPr lang="es-ES" sz="2000" dirty="0" smtClean="0">
                <a:latin typeface="Bradley Hand ITC" pitchFamily="66" charset="0"/>
              </a:rPr>
              <a:t>ACTUALIDAD.  </a:t>
            </a:r>
            <a:endParaRPr lang="es-CO" sz="2000" dirty="0" smtClean="0">
              <a:latin typeface="Bradley Hand ITC" pitchFamily="66" charset="0"/>
            </a:endParaRPr>
          </a:p>
          <a:p>
            <a:r>
              <a:rPr lang="es-ES" sz="2000" b="1" dirty="0"/>
              <a:t> </a:t>
            </a:r>
            <a:endParaRPr lang="es-CO" sz="2000" dirty="0"/>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4225151"/>
            <a:ext cx="8460431" cy="2166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94881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aextrema.org/wp-content/uploads/2010/05/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3" name="Text Box 4"/>
          <p:cNvSpPr txBox="1">
            <a:spLocks noChangeArrowheads="1"/>
          </p:cNvSpPr>
          <p:nvPr/>
        </p:nvSpPr>
        <p:spPr bwMode="auto">
          <a:xfrm>
            <a:off x="467544" y="476672"/>
            <a:ext cx="8208912" cy="936104"/>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500" b="1" u="sng" dirty="0" smtClean="0">
                <a:effectLst>
                  <a:outerShdw blurRad="38100" dist="38100" dir="2700000" algn="tl">
                    <a:srgbClr val="000000">
                      <a:alpha val="43137"/>
                    </a:srgbClr>
                  </a:outerShdw>
                </a:effectLst>
                <a:latin typeface="Jokerman" pitchFamily="82" charset="0"/>
              </a:rPr>
              <a:t>¿</a:t>
            </a:r>
            <a:r>
              <a:rPr lang="es-ES" sz="2500" b="1" u="sng" dirty="0" smtClean="0">
                <a:solidFill>
                  <a:schemeClr val="bg1"/>
                </a:solidFill>
                <a:effectLst>
                  <a:outerShdw blurRad="38100" dist="38100" dir="2700000" algn="tl">
                    <a:srgbClr val="000000">
                      <a:alpha val="43137"/>
                    </a:srgbClr>
                  </a:outerShdw>
                </a:effectLst>
                <a:latin typeface="Jokerman" pitchFamily="82" charset="0"/>
              </a:rPr>
              <a:t>COMO SE ELABORO LA CONSTITUCION POLITICA DE 1991?</a:t>
            </a: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solidFill>
                <a:schemeClr val="bg1"/>
              </a:solidFill>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p:txBody>
      </p:sp>
      <p:sp>
        <p:nvSpPr>
          <p:cNvPr id="10" name="Text Box 4"/>
          <p:cNvSpPr txBox="1">
            <a:spLocks noChangeArrowheads="1"/>
          </p:cNvSpPr>
          <p:nvPr/>
        </p:nvSpPr>
        <p:spPr bwMode="auto">
          <a:xfrm>
            <a:off x="453868" y="1700808"/>
            <a:ext cx="4766204" cy="4896544"/>
          </a:xfrm>
          <a:prstGeom prst="rect">
            <a:avLst/>
          </a:prstGeom>
          <a:noFill/>
          <a:ln w="9525">
            <a:solidFill>
              <a:schemeClr val="tx1"/>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algn="ctr"/>
            <a:r>
              <a:rPr lang="es-ES" sz="1700" b="1" dirty="0">
                <a:solidFill>
                  <a:schemeClr val="bg1"/>
                </a:solidFill>
              </a:rPr>
              <a:t> </a:t>
            </a:r>
            <a:r>
              <a:rPr lang="es-ES" sz="1700" b="1" dirty="0" smtClean="0">
                <a:solidFill>
                  <a:schemeClr val="bg1"/>
                </a:solidFill>
                <a:latin typeface="Bradley Hand ITC" pitchFamily="66" charset="0"/>
              </a:rPr>
              <a:t>LA SEPTIMA PAPELETA</a:t>
            </a:r>
            <a:endParaRPr lang="es-CO" sz="1700" dirty="0" smtClean="0">
              <a:solidFill>
                <a:schemeClr val="bg1"/>
              </a:solidFill>
              <a:latin typeface="Bradley Hand ITC" pitchFamily="66" charset="0"/>
            </a:endParaRPr>
          </a:p>
          <a:p>
            <a:pPr algn="ctr"/>
            <a:r>
              <a:rPr lang="es-ES" sz="1700" dirty="0" smtClean="0">
                <a:solidFill>
                  <a:schemeClr val="bg1"/>
                </a:solidFill>
                <a:latin typeface="Bradley Hand ITC" pitchFamily="66" charset="0"/>
              </a:rPr>
              <a:t> </a:t>
            </a:r>
            <a:endParaRPr lang="es-CO" sz="1700" dirty="0" smtClean="0">
              <a:solidFill>
                <a:schemeClr val="bg1"/>
              </a:solidFill>
              <a:latin typeface="Bradley Hand ITC" pitchFamily="66" charset="0"/>
            </a:endParaRPr>
          </a:p>
          <a:p>
            <a:pPr algn="ctr"/>
            <a:r>
              <a:rPr lang="es-ES" sz="1700" dirty="0" smtClean="0">
                <a:solidFill>
                  <a:schemeClr val="bg1"/>
                </a:solidFill>
                <a:latin typeface="Bradley Hand ITC" pitchFamily="66" charset="0"/>
              </a:rPr>
              <a:t>EL MOVIMIENTO DE LA </a:t>
            </a:r>
            <a:r>
              <a:rPr lang="es-ES" sz="1700" b="1" dirty="0" smtClean="0">
                <a:solidFill>
                  <a:schemeClr val="bg1"/>
                </a:solidFill>
                <a:latin typeface="Bradley Hand ITC" pitchFamily="66" charset="0"/>
              </a:rPr>
              <a:t>SÉPTIMA PAPELETA</a:t>
            </a:r>
            <a:r>
              <a:rPr lang="es-ES" sz="1700" dirty="0" smtClean="0">
                <a:solidFill>
                  <a:schemeClr val="bg1"/>
                </a:solidFill>
                <a:latin typeface="Bradley Hand ITC" pitchFamily="66" charset="0"/>
              </a:rPr>
              <a:t> FUE UN GRUPO DE ESTUDIANTES DE LAS UNIVERSIDADES </a:t>
            </a:r>
            <a:r>
              <a:rPr lang="es-ES" sz="1700" dirty="0" err="1" smtClean="0">
                <a:solidFill>
                  <a:schemeClr val="bg1"/>
                </a:solidFill>
                <a:latin typeface="Bradley Hand ITC" pitchFamily="66" charset="0"/>
              </a:rPr>
              <a:t>LIDERADoS</a:t>
            </a:r>
            <a:r>
              <a:rPr lang="es-ES" sz="1700" dirty="0" smtClean="0">
                <a:solidFill>
                  <a:schemeClr val="bg1"/>
                </a:solidFill>
                <a:latin typeface="Bradley Hand ITC" pitchFamily="66" charset="0"/>
              </a:rPr>
              <a:t> POR IMPORTANTES POLÍTICOS DE LA ÉPOCA QUIENES PROMOVIERON LA INTRODUCCIÓN DE UNA PAPELETA ELECTORAL ADICIONAL A LAS SEIS OFICIALES, EN LAS ELECCIONES DE </a:t>
            </a:r>
            <a:r>
              <a:rPr lang="es-ES" sz="1700" b="1" dirty="0" smtClean="0">
                <a:solidFill>
                  <a:schemeClr val="bg1"/>
                </a:solidFill>
                <a:latin typeface="Bradley Hand ITC" pitchFamily="66" charset="0"/>
              </a:rPr>
              <a:t>MARZO</a:t>
            </a:r>
            <a:r>
              <a:rPr lang="es-ES" sz="1700" dirty="0" smtClean="0">
                <a:solidFill>
                  <a:schemeClr val="bg1"/>
                </a:solidFill>
                <a:latin typeface="Bradley Hand ITC" pitchFamily="66" charset="0"/>
              </a:rPr>
              <a:t> DE </a:t>
            </a:r>
            <a:r>
              <a:rPr lang="es-ES" sz="1700" b="1" dirty="0" smtClean="0">
                <a:solidFill>
                  <a:schemeClr val="bg1"/>
                </a:solidFill>
                <a:latin typeface="Bradley Hand ITC" pitchFamily="66" charset="0"/>
              </a:rPr>
              <a:t>1990,</a:t>
            </a:r>
            <a:r>
              <a:rPr lang="es-ES" sz="1700" dirty="0" smtClean="0">
                <a:solidFill>
                  <a:schemeClr val="bg1"/>
                </a:solidFill>
                <a:latin typeface="Bradley Hand ITC" pitchFamily="66" charset="0"/>
              </a:rPr>
              <a:t> A FIN DE PROMOVER LA CONVOCATORIA DE UNA </a:t>
            </a:r>
            <a:r>
              <a:rPr lang="es-ES" sz="1700" b="1" dirty="0" smtClean="0">
                <a:solidFill>
                  <a:schemeClr val="bg1"/>
                </a:solidFill>
                <a:latin typeface="Bradley Hand ITC" pitchFamily="66" charset="0"/>
              </a:rPr>
              <a:t>ASAMBLEA CONSTITUYENTE EN COLOMBIA.</a:t>
            </a:r>
            <a:endParaRPr lang="es-CO" sz="1700" dirty="0" smtClean="0">
              <a:solidFill>
                <a:schemeClr val="bg1"/>
              </a:solidFill>
              <a:latin typeface="Bradley Hand ITC" pitchFamily="66" charset="0"/>
            </a:endParaRPr>
          </a:p>
          <a:p>
            <a:pPr algn="ctr"/>
            <a:r>
              <a:rPr lang="es-ES" sz="1700" dirty="0" smtClean="0">
                <a:solidFill>
                  <a:schemeClr val="bg1"/>
                </a:solidFill>
                <a:latin typeface="Bradley Hand ITC" pitchFamily="66" charset="0"/>
              </a:rPr>
              <a:t> </a:t>
            </a:r>
            <a:endParaRPr lang="es-CO" sz="1700" dirty="0" smtClean="0">
              <a:solidFill>
                <a:schemeClr val="bg1"/>
              </a:solidFill>
              <a:latin typeface="Bradley Hand ITC" pitchFamily="66" charset="0"/>
            </a:endParaRPr>
          </a:p>
          <a:p>
            <a:pPr algn="ctr"/>
            <a:r>
              <a:rPr lang="es-ES" sz="1700" b="1" dirty="0" smtClean="0">
                <a:solidFill>
                  <a:schemeClr val="bg1"/>
                </a:solidFill>
                <a:latin typeface="Bradley Hand ITC" pitchFamily="66" charset="0"/>
              </a:rPr>
              <a:t>1</a:t>
            </a:r>
            <a:r>
              <a:rPr lang="es-ES" sz="1700" dirty="0" smtClean="0">
                <a:solidFill>
                  <a:schemeClr val="bg1"/>
                </a:solidFill>
                <a:latin typeface="Bradley Hand ITC" pitchFamily="66" charset="0"/>
              </a:rPr>
              <a:t>. SENADO </a:t>
            </a:r>
            <a:r>
              <a:rPr lang="es-ES" sz="1700" b="1" dirty="0" smtClean="0">
                <a:solidFill>
                  <a:schemeClr val="bg1"/>
                </a:solidFill>
                <a:latin typeface="Bradley Hand ITC" pitchFamily="66" charset="0"/>
              </a:rPr>
              <a:t>2</a:t>
            </a:r>
            <a:r>
              <a:rPr lang="es-ES" sz="1700" dirty="0" smtClean="0">
                <a:solidFill>
                  <a:schemeClr val="bg1"/>
                </a:solidFill>
                <a:latin typeface="Bradley Hand ITC" pitchFamily="66" charset="0"/>
              </a:rPr>
              <a:t>. CÁMARA DE REPRESENTANTES </a:t>
            </a:r>
            <a:endParaRPr lang="es-CO" sz="1700" dirty="0" smtClean="0">
              <a:solidFill>
                <a:schemeClr val="bg1"/>
              </a:solidFill>
              <a:latin typeface="Bradley Hand ITC" pitchFamily="66" charset="0"/>
            </a:endParaRPr>
          </a:p>
          <a:p>
            <a:pPr algn="ctr"/>
            <a:r>
              <a:rPr lang="es-ES" sz="1700" b="1" dirty="0" smtClean="0">
                <a:solidFill>
                  <a:schemeClr val="bg1"/>
                </a:solidFill>
                <a:latin typeface="Bradley Hand ITC" pitchFamily="66" charset="0"/>
              </a:rPr>
              <a:t>3.</a:t>
            </a:r>
            <a:r>
              <a:rPr lang="es-ES" sz="1700" dirty="0" smtClean="0">
                <a:solidFill>
                  <a:schemeClr val="bg1"/>
                </a:solidFill>
                <a:latin typeface="Bradley Hand ITC" pitchFamily="66" charset="0"/>
              </a:rPr>
              <a:t> ASAMBLEA DEPARTAMENTAL</a:t>
            </a:r>
            <a:r>
              <a:rPr lang="es-ES" sz="1700" b="1" dirty="0" smtClean="0">
                <a:solidFill>
                  <a:schemeClr val="bg1"/>
                </a:solidFill>
                <a:latin typeface="Bradley Hand ITC" pitchFamily="66" charset="0"/>
              </a:rPr>
              <a:t> 4.</a:t>
            </a:r>
            <a:r>
              <a:rPr lang="es-ES" sz="1700" dirty="0" smtClean="0">
                <a:solidFill>
                  <a:schemeClr val="bg1"/>
                </a:solidFill>
                <a:latin typeface="Bradley Hand ITC" pitchFamily="66" charset="0"/>
              </a:rPr>
              <a:t> GOBERNADOR, </a:t>
            </a:r>
            <a:r>
              <a:rPr lang="es-ES" sz="1700" b="1" dirty="0" smtClean="0">
                <a:solidFill>
                  <a:schemeClr val="bg1"/>
                </a:solidFill>
                <a:latin typeface="Bradley Hand ITC" pitchFamily="66" charset="0"/>
              </a:rPr>
              <a:t>5.</a:t>
            </a:r>
            <a:r>
              <a:rPr lang="es-ES" sz="1700" dirty="0" smtClean="0">
                <a:solidFill>
                  <a:schemeClr val="bg1"/>
                </a:solidFill>
                <a:latin typeface="Bradley Hand ITC" pitchFamily="66" charset="0"/>
              </a:rPr>
              <a:t> CONSEJO MUNICIPAL </a:t>
            </a:r>
            <a:r>
              <a:rPr lang="es-ES" sz="1700" b="1" dirty="0" smtClean="0">
                <a:solidFill>
                  <a:schemeClr val="bg1"/>
                </a:solidFill>
                <a:latin typeface="Bradley Hand ITC" pitchFamily="66" charset="0"/>
              </a:rPr>
              <a:t>6.</a:t>
            </a:r>
            <a:r>
              <a:rPr lang="es-ES" sz="1700" dirty="0" smtClean="0">
                <a:solidFill>
                  <a:schemeClr val="bg1"/>
                </a:solidFill>
                <a:latin typeface="Bradley Hand ITC" pitchFamily="66" charset="0"/>
              </a:rPr>
              <a:t> ALCALDES</a:t>
            </a:r>
            <a:endParaRPr lang="es-CO" sz="1700" dirty="0" smtClean="0">
              <a:solidFill>
                <a:schemeClr val="bg1"/>
              </a:solidFill>
              <a:latin typeface="Bradley Hand ITC" pitchFamily="66" charset="0"/>
            </a:endParaRPr>
          </a:p>
          <a:p>
            <a:endParaRPr lang="es-CO" sz="2000" dirty="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2000" dirty="0" smtClean="0">
              <a:latin typeface="Bradley Hand ITC" pitchFamily="66" charset="0"/>
            </a:endParaRPr>
          </a:p>
        </p:txBody>
      </p:sp>
      <p:pic>
        <p:nvPicPr>
          <p:cNvPr id="11" name="10 Imagen" descr="http://www.banrep.gov.co/blaavirtual/revistas/credencial/marzo2003/imagenes/seis.jpg"/>
          <p:cNvPicPr/>
          <p:nvPr/>
        </p:nvPicPr>
        <p:blipFill>
          <a:blip r:embed="rId3"/>
          <a:srcRect/>
          <a:stretch>
            <a:fillRect/>
          </a:stretch>
        </p:blipFill>
        <p:spPr bwMode="auto">
          <a:xfrm>
            <a:off x="5364088" y="1700808"/>
            <a:ext cx="3395345" cy="4896544"/>
          </a:xfrm>
          <a:prstGeom prst="rect">
            <a:avLst/>
          </a:prstGeom>
          <a:ln>
            <a:noFill/>
          </a:ln>
          <a:effectLst>
            <a:softEdge rad="112500"/>
          </a:effectLst>
        </p:spPr>
      </p:pic>
    </p:spTree>
    <p:extLst>
      <p:ext uri="{BB962C8B-B14F-4D97-AF65-F5344CB8AC3E}">
        <p14:creationId xmlns:p14="http://schemas.microsoft.com/office/powerpoint/2010/main" xmlns="" val="740394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sz="quarter" idx="1"/>
          </p:nvPr>
        </p:nvSpPr>
        <p:spPr>
          <a:xfrm>
            <a:off x="1285875" y="500063"/>
            <a:ext cx="7143750" cy="3143250"/>
          </a:xfrm>
        </p:spPr>
        <p:txBody>
          <a:bodyPr/>
          <a:lstStyle/>
          <a:p>
            <a:pPr algn="just" eaLnBrk="1" hangingPunct="1"/>
            <a:r>
              <a:rPr lang="es-MX" smtClean="0"/>
              <a:t>Las exportaciones del café bajaron del 24% en 1936, al 1% en 1945,además los EEUU estaban  comprometidos en ayudar económicamente a los países europeos al finalizar la Guerra lo que ocasionó una grave crisis social.</a:t>
            </a:r>
            <a:endParaRPr lang="es-BO" smtClean="0"/>
          </a:p>
        </p:txBody>
      </p:sp>
      <p:pic>
        <p:nvPicPr>
          <p:cNvPr id="12291" name="Picture 4" descr="http://www.chemaferrer.es/fotos/secretosdelcafe3.jpg"/>
          <p:cNvPicPr>
            <a:picLocks noChangeAspect="1" noChangeArrowheads="1"/>
          </p:cNvPicPr>
          <p:nvPr/>
        </p:nvPicPr>
        <p:blipFill>
          <a:blip r:embed="rId2"/>
          <a:srcRect/>
          <a:stretch>
            <a:fillRect/>
          </a:stretch>
        </p:blipFill>
        <p:spPr bwMode="auto">
          <a:xfrm>
            <a:off x="2571750" y="3714750"/>
            <a:ext cx="38100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1000125" y="285750"/>
            <a:ext cx="7429500" cy="2214563"/>
          </a:xfrm>
        </p:spPr>
        <p:txBody>
          <a:bodyPr/>
          <a:lstStyle/>
          <a:p>
            <a:pPr algn="just" eaLnBrk="1" hangingPunct="1"/>
            <a:r>
              <a:rPr lang="es-MX" sz="2800" smtClean="0"/>
              <a:t>En 1948, el 9 de Abril se dio el asesinato de Jorge Eliecer Gaitán, líder liberal, provocando el inicio de una reacción violenta, primero en Bogotá (Bogotazo) y luego en todo el país. </a:t>
            </a:r>
          </a:p>
          <a:p>
            <a:pPr eaLnBrk="1" hangingPunct="1"/>
            <a:endParaRPr lang="es-ES" sz="2800" smtClean="0"/>
          </a:p>
        </p:txBody>
      </p:sp>
      <p:pic>
        <p:nvPicPr>
          <p:cNvPr id="13315" name="Picture 5" descr="Jorge Eliecer Gaitán"/>
          <p:cNvPicPr>
            <a:picLocks noChangeAspect="1" noChangeArrowheads="1"/>
          </p:cNvPicPr>
          <p:nvPr/>
        </p:nvPicPr>
        <p:blipFill>
          <a:blip r:embed="rId2"/>
          <a:srcRect/>
          <a:stretch>
            <a:fillRect/>
          </a:stretch>
        </p:blipFill>
        <p:spPr bwMode="auto">
          <a:xfrm>
            <a:off x="1285875" y="2643188"/>
            <a:ext cx="3071813" cy="3357562"/>
          </a:xfrm>
          <a:prstGeom prst="rect">
            <a:avLst/>
          </a:prstGeom>
          <a:noFill/>
          <a:ln w="9525">
            <a:noFill/>
            <a:miter lim="800000"/>
            <a:headEnd/>
            <a:tailEnd/>
          </a:ln>
        </p:spPr>
      </p:pic>
      <p:pic>
        <p:nvPicPr>
          <p:cNvPr id="4" name="Picture 4" descr="Destrucción por el Bogotazo"/>
          <p:cNvPicPr>
            <a:picLocks noChangeAspect="1" noChangeArrowheads="1"/>
          </p:cNvPicPr>
          <p:nvPr/>
        </p:nvPicPr>
        <p:blipFill>
          <a:blip r:embed="rId3"/>
          <a:srcRect/>
          <a:stretch>
            <a:fillRect/>
          </a:stretch>
        </p:blipFill>
        <p:spPr bwMode="auto">
          <a:xfrm>
            <a:off x="4500563" y="2214563"/>
            <a:ext cx="4429125" cy="2214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5" name="Picture 5" descr="http://4.bp.blogspot.com/_ic-_TuWhD94/TCj9Nn_b8EI/AAAAAAAAAAM/ziOpYkmdgog/s1600/Bogotazo.jpg"/>
          <p:cNvPicPr>
            <a:picLocks noChangeAspect="1" noChangeArrowheads="1"/>
          </p:cNvPicPr>
          <p:nvPr/>
        </p:nvPicPr>
        <p:blipFill>
          <a:blip r:embed="rId4"/>
          <a:srcRect/>
          <a:stretch>
            <a:fillRect/>
          </a:stretch>
        </p:blipFill>
        <p:spPr bwMode="auto">
          <a:xfrm>
            <a:off x="4500563" y="4467225"/>
            <a:ext cx="4429125" cy="217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sz="quarter" idx="1"/>
          </p:nvPr>
        </p:nvSpPr>
        <p:spPr>
          <a:xfrm>
            <a:off x="857250" y="714375"/>
            <a:ext cx="7715250" cy="2786063"/>
          </a:xfrm>
        </p:spPr>
        <p:txBody>
          <a:bodyPr/>
          <a:lstStyle/>
          <a:p>
            <a:pPr algn="just" eaLnBrk="1" hangingPunct="1"/>
            <a:r>
              <a:rPr lang="es-MX" smtClean="0"/>
              <a:t>En 1949 el presidente Ospina disolvió el Congreso de la República y suspendió las asambleas departamentales y los concejos municipales, declaró el Estado de sitio y censuró los medios de comunicación.</a:t>
            </a:r>
          </a:p>
          <a:p>
            <a:pPr algn="just" eaLnBrk="1" hangingPunct="1"/>
            <a:endParaRPr lang="es-ES" smtClean="0"/>
          </a:p>
        </p:txBody>
      </p:sp>
      <p:pic>
        <p:nvPicPr>
          <p:cNvPr id="14339" name="Picture 4" descr="http://1.bp.blogspot.com/_Vc07gYK4Rkk/TNxLYBX8wjI/AAAAAAAAABI/U7a-W4BhvmQ/s1600/Bipartidismo.jpg"/>
          <p:cNvPicPr>
            <a:picLocks noChangeAspect="1" noChangeArrowheads="1"/>
          </p:cNvPicPr>
          <p:nvPr/>
        </p:nvPicPr>
        <p:blipFill>
          <a:blip r:embed="rId2"/>
          <a:srcRect/>
          <a:stretch>
            <a:fillRect/>
          </a:stretch>
        </p:blipFill>
        <p:spPr bwMode="auto">
          <a:xfrm>
            <a:off x="2214563" y="3571875"/>
            <a:ext cx="4324350" cy="300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sz="quarter" idx="1"/>
          </p:nvPr>
        </p:nvSpPr>
        <p:spPr>
          <a:xfrm>
            <a:off x="1071563" y="642938"/>
            <a:ext cx="7500937" cy="2428875"/>
          </a:xfrm>
        </p:spPr>
        <p:txBody>
          <a:bodyPr/>
          <a:lstStyle/>
          <a:p>
            <a:pPr algn="just" eaLnBrk="1" hangingPunct="1"/>
            <a:r>
              <a:rPr lang="es-MX" sz="2800" smtClean="0"/>
              <a:t>Entre 1948 y 1966 había iniciado en nuestro país la etapa de la </a:t>
            </a:r>
            <a:r>
              <a:rPr lang="es-MX" sz="2800" u="sng" smtClean="0">
                <a:solidFill>
                  <a:srgbClr val="C00000"/>
                </a:solidFill>
              </a:rPr>
              <a:t>“Violencia” </a:t>
            </a:r>
            <a:r>
              <a:rPr lang="es-MX" sz="2800" smtClean="0"/>
              <a:t>el cual tuvo como causa principal la lucha bipartidista entre liberales y conservadores. </a:t>
            </a:r>
          </a:p>
          <a:p>
            <a:pPr algn="just" eaLnBrk="1" hangingPunct="1"/>
            <a:endParaRPr lang="es-ES" sz="2800" smtClean="0"/>
          </a:p>
          <a:p>
            <a:pPr algn="just" eaLnBrk="1" hangingPunct="1"/>
            <a:endParaRPr lang="es-ES" sz="2800" smtClean="0"/>
          </a:p>
        </p:txBody>
      </p:sp>
      <p:pic>
        <p:nvPicPr>
          <p:cNvPr id="15363" name="Picture 4" descr="http://www.letralia.com/203/masacre.jpg"/>
          <p:cNvPicPr>
            <a:picLocks noChangeAspect="1" noChangeArrowheads="1"/>
          </p:cNvPicPr>
          <p:nvPr/>
        </p:nvPicPr>
        <p:blipFill>
          <a:blip r:embed="rId2"/>
          <a:srcRect/>
          <a:stretch>
            <a:fillRect/>
          </a:stretch>
        </p:blipFill>
        <p:spPr bwMode="auto">
          <a:xfrm>
            <a:off x="2143125" y="3000375"/>
            <a:ext cx="5143500"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quarter" idx="1"/>
          </p:nvPr>
        </p:nvSpPr>
        <p:spPr>
          <a:xfrm>
            <a:off x="1143000" y="928688"/>
            <a:ext cx="7643813" cy="4714875"/>
          </a:xfrm>
        </p:spPr>
        <p:txBody>
          <a:bodyPr>
            <a:normAutofit lnSpcReduction="10000"/>
          </a:bodyPr>
          <a:lstStyle/>
          <a:p>
            <a:pPr marL="365760" indent="-283464" algn="just" eaLnBrk="1" fontAlgn="auto" hangingPunct="1">
              <a:spcAft>
                <a:spcPts val="0"/>
              </a:spcAft>
              <a:buFont typeface="Wingdings 2"/>
              <a:buNone/>
              <a:defRPr/>
            </a:pPr>
            <a:r>
              <a:rPr lang="es-MX" dirty="0" smtClean="0"/>
              <a:t>Otras causas : </a:t>
            </a:r>
          </a:p>
          <a:p>
            <a:pPr marL="365760" indent="-283464" algn="just" eaLnBrk="1" fontAlgn="auto" hangingPunct="1">
              <a:spcAft>
                <a:spcPts val="0"/>
              </a:spcAft>
              <a:buFont typeface="Wingdings 2"/>
              <a:buChar char=""/>
              <a:defRPr/>
            </a:pPr>
            <a:r>
              <a:rPr lang="es-MX" dirty="0" smtClean="0"/>
              <a:t>Socio-económicas las cuales se dieron como resultado del querer de algunos grupos de dirigentes el mantener el statu quo socio-económico.  (Latifundismo)</a:t>
            </a:r>
            <a:endParaRPr lang="es-ES" dirty="0" smtClean="0"/>
          </a:p>
          <a:p>
            <a:pPr marL="365760" indent="-283464" algn="just" eaLnBrk="1" fontAlgn="auto" hangingPunct="1">
              <a:lnSpc>
                <a:spcPct val="90000"/>
              </a:lnSpc>
              <a:spcAft>
                <a:spcPts val="0"/>
              </a:spcAft>
              <a:buFont typeface="Wingdings 2"/>
              <a:buChar char=""/>
              <a:defRPr/>
            </a:pPr>
            <a:endParaRPr lang="es-MX" dirty="0" smtClean="0"/>
          </a:p>
          <a:p>
            <a:pPr marL="365760" indent="-283464" algn="just" eaLnBrk="1" fontAlgn="auto" hangingPunct="1">
              <a:lnSpc>
                <a:spcPct val="90000"/>
              </a:lnSpc>
              <a:spcAft>
                <a:spcPts val="0"/>
              </a:spcAft>
              <a:buFont typeface="Wingdings 2"/>
              <a:buChar char=""/>
              <a:defRPr/>
            </a:pPr>
            <a:r>
              <a:rPr lang="es-MX" dirty="0" smtClean="0"/>
              <a:t>Causas institucionales que se reflejó en la impunidad de las instituciones judiciales y de la policía, el empobrecimiento generalizado del pueblo, la carencia de tierras, el fanatismo político y las elecciones fraudulentas.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767</TotalTime>
  <Words>2368</Words>
  <Application>Microsoft Office PowerPoint</Application>
  <PresentationFormat>Presentación en pantalla (4:3)</PresentationFormat>
  <Paragraphs>197</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Intermedio</vt:lpstr>
      <vt:lpstr>COLOMBIA 2° MITAD DEL SIGLO XX </vt:lpstr>
      <vt:lpstr>Diapositiva 2</vt:lpstr>
      <vt:lpstr>Diapositiva 3</vt:lpstr>
      <vt:lpstr>GOBIERNO CONSERVADOR MARIANO OSPINA PÉREZ 1946 - 50</vt:lpstr>
      <vt:lpstr>Diapositiva 5</vt:lpstr>
      <vt:lpstr>Diapositiva 6</vt:lpstr>
      <vt:lpstr>Diapositiva 7</vt:lpstr>
      <vt:lpstr>Diapositiva 8</vt:lpstr>
      <vt:lpstr>Diapositiva 9</vt:lpstr>
      <vt:lpstr>Diapositiva 10</vt:lpstr>
      <vt:lpstr>Diapositiva 11</vt:lpstr>
      <vt:lpstr>BATALLÓN COLOMBIA: GUERRA DE COREA 1950 - 52</vt:lpstr>
      <vt:lpstr>Diapositiva 13</vt:lpstr>
      <vt:lpstr>Diapositiva 14</vt:lpstr>
      <vt:lpstr>Diapositiva 15</vt:lpstr>
      <vt:lpstr>Diapositiva 16</vt:lpstr>
      <vt:lpstr>Diapositiva 17</vt:lpstr>
      <vt:lpstr>Diapositiva 18</vt:lpstr>
      <vt:lpstr> Las consecuencias del Frente Nacional: </vt:lpstr>
      <vt:lpstr>Diapositiva 20</vt:lpstr>
      <vt:lpstr>Diapositiva 21</vt:lpstr>
      <vt:lpstr>Diapositiva 22</vt:lpstr>
      <vt:lpstr>Diapositiva 23</vt:lpstr>
      <vt:lpstr>COLOMBIA DESDE 1974 A 1990</vt:lpstr>
      <vt:lpstr>COLOMBIA DESDE 1974 A 1990</vt:lpstr>
      <vt:lpstr>COLOMBIA DESDE 1974 A 1990</vt:lpstr>
      <vt:lpstr>COLOMBIA DESDE 1974 A 1990</vt:lpstr>
      <vt:lpstr>COLOMBIA DESDE 1974 A 1990</vt:lpstr>
      <vt:lpstr>COLOMBIA DESDE 1974 A 1990</vt:lpstr>
      <vt:lpstr>COLOMBIA  EN 1974 Y 1990</vt:lpstr>
      <vt:lpstr>COLOMBIA  EN 1974 Y 1990</vt:lpstr>
      <vt:lpstr>COLOMBIA EN 1974 Y 1990</vt:lpstr>
      <vt:lpstr>COLOMBIA DESDE 1974 A 1990</vt:lpstr>
      <vt:lpstr>COLOMBIA DESDE 1974 A 1990</vt:lpstr>
      <vt:lpstr>COLOMBIA EN 1974 Y 1990</vt:lpstr>
      <vt:lpstr>COLOMBIA DESDE 1974 A 1990</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Company>Luffi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COLOMBIA EN 1974 Y 1990</dc:title>
  <dc:creator>Luffi</dc:creator>
  <cp:lastModifiedBy>teacher</cp:lastModifiedBy>
  <cp:revision>51</cp:revision>
  <dcterms:created xsi:type="dcterms:W3CDTF">2013-07-02T23:05:36Z</dcterms:created>
  <dcterms:modified xsi:type="dcterms:W3CDTF">2014-04-21T17:45:53Z</dcterms:modified>
</cp:coreProperties>
</file>